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391" r:id="rId2"/>
    <p:sldId id="727" r:id="rId3"/>
    <p:sldId id="754" r:id="rId4"/>
    <p:sldId id="777" r:id="rId5"/>
    <p:sldId id="833" r:id="rId6"/>
    <p:sldId id="757" r:id="rId7"/>
    <p:sldId id="758" r:id="rId8"/>
    <p:sldId id="759" r:id="rId9"/>
    <p:sldId id="790" r:id="rId10"/>
    <p:sldId id="799" r:id="rId11"/>
    <p:sldId id="791" r:id="rId12"/>
    <p:sldId id="792" r:id="rId13"/>
    <p:sldId id="794" r:id="rId14"/>
    <p:sldId id="795" r:id="rId15"/>
    <p:sldId id="793" r:id="rId16"/>
    <p:sldId id="775" r:id="rId17"/>
    <p:sldId id="797" r:id="rId18"/>
    <p:sldId id="834" r:id="rId19"/>
    <p:sldId id="835" r:id="rId20"/>
    <p:sldId id="800" r:id="rId21"/>
    <p:sldId id="803" r:id="rId22"/>
    <p:sldId id="804" r:id="rId23"/>
    <p:sldId id="802" r:id="rId24"/>
    <p:sldId id="717" r:id="rId25"/>
    <p:sldId id="805" r:id="rId26"/>
    <p:sldId id="716" r:id="rId27"/>
    <p:sldId id="807" r:id="rId28"/>
    <p:sldId id="808" r:id="rId29"/>
    <p:sldId id="810" r:id="rId30"/>
    <p:sldId id="806" r:id="rId31"/>
    <p:sldId id="809" r:id="rId32"/>
    <p:sldId id="816" r:id="rId33"/>
    <p:sldId id="818" r:id="rId34"/>
    <p:sldId id="814" r:id="rId35"/>
    <p:sldId id="817" r:id="rId36"/>
    <p:sldId id="819" r:id="rId37"/>
    <p:sldId id="820" r:id="rId38"/>
    <p:sldId id="821" r:id="rId39"/>
    <p:sldId id="822" r:id="rId40"/>
    <p:sldId id="823" r:id="rId41"/>
    <p:sldId id="824" r:id="rId42"/>
    <p:sldId id="825" r:id="rId43"/>
    <p:sldId id="747" r:id="rId44"/>
    <p:sldId id="748" r:id="rId45"/>
    <p:sldId id="752" r:id="rId46"/>
    <p:sldId id="753" r:id="rId47"/>
    <p:sldId id="826" r:id="rId48"/>
    <p:sldId id="837" r:id="rId49"/>
    <p:sldId id="751" r:id="rId50"/>
    <p:sldId id="828" r:id="rId51"/>
    <p:sldId id="829" r:id="rId52"/>
    <p:sldId id="812" r:id="rId53"/>
    <p:sldId id="801" r:id="rId54"/>
    <p:sldId id="737" r:id="rId55"/>
    <p:sldId id="728" r:id="rId56"/>
    <p:sldId id="729" r:id="rId57"/>
    <p:sldId id="733" r:id="rId58"/>
    <p:sldId id="734" r:id="rId59"/>
    <p:sldId id="786" r:id="rId60"/>
    <p:sldId id="768" r:id="rId61"/>
    <p:sldId id="830" r:id="rId62"/>
    <p:sldId id="771" r:id="rId63"/>
    <p:sldId id="772" r:id="rId64"/>
    <p:sldId id="770" r:id="rId65"/>
    <p:sldId id="831" r:id="rId66"/>
    <p:sldId id="811" r:id="rId67"/>
    <p:sldId id="838" r:id="rId68"/>
    <p:sldId id="762" r:id="rId6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8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8"/>
    <p:restoredTop sz="80839"/>
  </p:normalViewPr>
  <p:slideViewPr>
    <p:cSldViewPr snapToGrid="0" snapToObjects="1">
      <p:cViewPr varScale="1">
        <p:scale>
          <a:sx n="111" d="100"/>
          <a:sy n="111" d="100"/>
        </p:scale>
        <p:origin x="4440" y="216"/>
      </p:cViewPr>
      <p:guideLst/>
    </p:cSldViewPr>
  </p:slideViewPr>
  <p:outlineViewPr>
    <p:cViewPr>
      <p:scale>
        <a:sx n="33" d="100"/>
        <a:sy n="33" d="100"/>
      </p:scale>
      <p:origin x="0" y="-18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770634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657680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3148413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409504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1420190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2370137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786859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2263356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385189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1222378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2734138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2709271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632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777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028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342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What is it the </a:t>
            </a:r>
            <a:r>
              <a:rPr lang="en-GB" sz="2400" dirty="0" err="1">
                <a:solidFill>
                  <a:schemeClr val="bg1"/>
                </a:solidFill>
                <a:latin typeface="Georgia" panose="02040502050405020303" pitchFamily="18" charset="0"/>
              </a:rPr>
              <a:t>GenDar</a:t>
            </a:r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 project is talking about?</a:t>
            </a:r>
            <a:b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b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Some bias of interest here.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3254007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24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What is it the </a:t>
            </a:r>
            <a:r>
              <a:rPr lang="en-GB" sz="2400" dirty="0" err="1">
                <a:solidFill>
                  <a:schemeClr val="bg1"/>
                </a:solidFill>
                <a:latin typeface="Georgia" panose="02040502050405020303" pitchFamily="18" charset="0"/>
              </a:rPr>
              <a:t>GenDar</a:t>
            </a:r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 project is talking about?</a:t>
            </a:r>
            <a:b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b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Some bias of interest here.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41027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What is it the </a:t>
            </a:r>
            <a:r>
              <a:rPr lang="en-GB" sz="2400" dirty="0" err="1">
                <a:solidFill>
                  <a:schemeClr val="bg1"/>
                </a:solidFill>
                <a:latin typeface="Georgia" panose="02040502050405020303" pitchFamily="18" charset="0"/>
              </a:rPr>
              <a:t>GenDar</a:t>
            </a:r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 project is talking about?</a:t>
            </a:r>
            <a:b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b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Some bias of interest here.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18099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What is it the </a:t>
            </a:r>
            <a:r>
              <a:rPr lang="en-GB" sz="2400" dirty="0" err="1">
                <a:solidFill>
                  <a:schemeClr val="bg1"/>
                </a:solidFill>
                <a:latin typeface="Georgia" panose="02040502050405020303" pitchFamily="18" charset="0"/>
              </a:rPr>
              <a:t>GenDar</a:t>
            </a:r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 project is talking about?</a:t>
            </a:r>
            <a:b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b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Some bias of interest here.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9868003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1647160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615438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558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638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0755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2936889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24257661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3114454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26850228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26450299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2106072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66051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26409789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10103565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13068923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33037911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6506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1780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4081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049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36612005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22324765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15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41658871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0070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6354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12056313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23889616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33854202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7025227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25368105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6789042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12361056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1473782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849625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36832603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270143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37190640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15234183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6194593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13835311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424246970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36126231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4079896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945131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1069031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the  heavy use of inverted comma’s. (Next slide)</a:t>
            </a:r>
          </a:p>
        </p:txBody>
      </p:sp>
    </p:spTree>
    <p:extLst>
      <p:ext uri="{BB962C8B-B14F-4D97-AF65-F5344CB8AC3E}">
        <p14:creationId xmlns:p14="http://schemas.microsoft.com/office/powerpoint/2010/main" val="192194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576776"/>
            <a:ext cx="10464800" cy="71999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66613" y="2875476"/>
            <a:ext cx="10464800" cy="36378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-342900" algn="l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342900" indent="-342900" algn="l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342900" indent="-342900" algn="l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342900" indent="-342900" algn="l">
              <a:spcBef>
                <a:spcPts val="0"/>
              </a:spcBef>
              <a:buSzTx/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r>
              <a:rPr dirty="0"/>
              <a:t>Body Level One</a:t>
            </a:r>
            <a:endParaRPr lang="en-US" dirty="0"/>
          </a:p>
          <a:p>
            <a:endParaRPr dirty="0"/>
          </a:p>
          <a:p>
            <a:pPr lvl="1"/>
            <a:r>
              <a:rPr dirty="0"/>
              <a:t>Body Level Two</a:t>
            </a:r>
            <a:endParaRPr lang="en-US" dirty="0"/>
          </a:p>
          <a:p>
            <a:pPr lvl="1"/>
            <a:endParaRPr dirty="0"/>
          </a:p>
          <a:p>
            <a:pPr lvl="2"/>
            <a:r>
              <a:rPr dirty="0"/>
              <a:t>Body Level Three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7034" y="9296400"/>
            <a:ext cx="403958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  <a:ea typeface="Helvetica Neue Thin"/>
                <a:cs typeface="Georgia" panose="02040502050405020303" pitchFamily="18" charset="0"/>
                <a:sym typeface="Helvetica Neue Thin"/>
              </a:defRPr>
            </a:lvl1pPr>
          </a:lstStyle>
          <a:p>
            <a:fld id="{86CB4B4D-7CA3-9044-876B-883B54F8677D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220936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7034" y="9296400"/>
            <a:ext cx="403958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86CB4B4D-7CA3-9044-876B-883B54F8677D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59094"/>
            <a:ext cx="10464800" cy="62581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7034" y="9296400"/>
            <a:ext cx="403958" cy="348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86CB4B4D-7CA3-9044-876B-883B54F8677D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8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3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i.org/10.1126/science.1146282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t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4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jpeg"/><Relationship Id="rId4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ndertitel 2">
            <a:extLst>
              <a:ext uri="{FF2B5EF4-FFF2-40B4-BE49-F238E27FC236}">
                <a16:creationId xmlns:a16="http://schemas.microsoft.com/office/drawing/2014/main" id="{8E462A3D-15C5-4C4A-800B-E9BBE4BF8BE7}"/>
              </a:ext>
            </a:extLst>
          </p:cNvPr>
          <p:cNvSpPr txBox="1"/>
          <p:nvPr/>
        </p:nvSpPr>
        <p:spPr>
          <a:xfrm>
            <a:off x="1812064" y="3316581"/>
            <a:ext cx="9692364" cy="2137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pPr defTabSz="1196441">
              <a:defRPr sz="312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IE" sz="2500" dirty="0">
              <a:latin typeface="Georgia" panose="02040502050405020303" pitchFamily="18" charset="0"/>
            </a:endParaRPr>
          </a:p>
          <a:p>
            <a:pPr defTabSz="1196441">
              <a:defRPr sz="312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500" dirty="0">
                <a:latin typeface="Georgia" panose="02040502050405020303" pitchFamily="18" charset="0"/>
              </a:rPr>
              <a:t>Hugh Desmond</a:t>
            </a:r>
            <a:endParaRPr lang="en-US" sz="2500" dirty="0">
              <a:latin typeface="Georgia" panose="02040502050405020303" pitchFamily="18" charset="0"/>
            </a:endParaRPr>
          </a:p>
          <a:p>
            <a:pPr defTabSz="1196441">
              <a:defRPr sz="312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IE" sz="2500" dirty="0">
              <a:latin typeface="Georgia" panose="02040502050405020303" pitchFamily="18" charset="0"/>
            </a:endParaRPr>
          </a:p>
          <a:p>
            <a:pPr defTabSz="1196441">
              <a:defRPr sz="312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2500" b="0" dirty="0">
                <a:latin typeface="Georgia" panose="02040502050405020303" pitchFamily="18" charset="0"/>
              </a:rPr>
              <a:t>Leibniz Universität Hannover</a:t>
            </a:r>
          </a:p>
          <a:p>
            <a:pPr defTabSz="1196441">
              <a:defRPr sz="312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2500" b="0" dirty="0">
                <a:latin typeface="Georgia" panose="02040502050405020303" pitchFamily="18" charset="0"/>
              </a:rPr>
              <a:t>Universiteit </a:t>
            </a:r>
            <a:r>
              <a:rPr lang="en-IE" sz="2500" b="0" dirty="0" err="1">
                <a:latin typeface="Georgia" panose="02040502050405020303" pitchFamily="18" charset="0"/>
              </a:rPr>
              <a:t>Antwerpen</a:t>
            </a:r>
            <a:endParaRPr lang="en-IE" sz="2500" b="0" dirty="0">
              <a:latin typeface="Georgia" panose="02040502050405020303" pitchFamily="18" charset="0"/>
            </a:endParaRPr>
          </a:p>
          <a:p>
            <a:pPr defTabSz="1196441">
              <a:defRPr sz="312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IE" sz="2500" b="0" dirty="0">
              <a:latin typeface="Georgia" panose="02040502050405020303" pitchFamily="18" charset="0"/>
            </a:endParaRPr>
          </a:p>
          <a:p>
            <a:pPr defTabSz="1196441">
              <a:defRPr sz="312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IE" sz="2500" b="0" dirty="0">
              <a:latin typeface="Georgia" panose="02040502050405020303" pitchFamily="18" charset="0"/>
            </a:endParaRPr>
          </a:p>
          <a:p>
            <a:pPr defTabSz="1196441">
              <a:defRPr sz="312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2500" i="1" dirty="0" err="1">
                <a:latin typeface="Georgia" panose="02040502050405020303" pitchFamily="18" charset="0"/>
              </a:rPr>
              <a:t>hughdesmond.net</a:t>
            </a:r>
            <a:endParaRPr lang="en-US" sz="2500" b="0" dirty="0">
              <a:latin typeface="Georgia" panose="02040502050405020303" pitchFamily="18" charset="0"/>
            </a:endParaRPr>
          </a:p>
          <a:p>
            <a:pPr defTabSz="1196441">
              <a:defRPr sz="312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IE" sz="2500" b="0" dirty="0">
              <a:latin typeface="Georgia" panose="02040502050405020303" pitchFamily="18" charset="0"/>
            </a:endParaRPr>
          </a:p>
          <a:p>
            <a:pPr defTabSz="1196441">
              <a:defRPr sz="312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200" dirty="0"/>
          </a:p>
          <a:p>
            <a:pPr defTabSz="1196441">
              <a:defRPr sz="3128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latin typeface="Georgia" panose="02040502050405020303" pitchFamily="18" charset="0"/>
              </a:rPr>
              <a:t>22 </a:t>
            </a:r>
            <a:r>
              <a:rPr lang="en-US" sz="3200" dirty="0" err="1">
                <a:latin typeface="Georgia" panose="02040502050405020303" pitchFamily="18" charset="0"/>
              </a:rPr>
              <a:t>augustus</a:t>
            </a:r>
            <a:r>
              <a:rPr lang="en-US" sz="3200" dirty="0">
                <a:latin typeface="Georgia" panose="02040502050405020303" pitchFamily="18" charset="0"/>
              </a:rPr>
              <a:t>, 2022</a:t>
            </a:r>
          </a:p>
          <a:p>
            <a:pPr defTabSz="1196441">
              <a:defRPr sz="3128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2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15BB332-AD99-1342-A73C-6E289BFE562D}"/>
              </a:ext>
            </a:extLst>
          </p:cNvPr>
          <p:cNvSpPr txBox="1">
            <a:spLocks/>
          </p:cNvSpPr>
          <p:nvPr/>
        </p:nvSpPr>
        <p:spPr>
          <a:xfrm>
            <a:off x="1153128" y="0"/>
            <a:ext cx="11358812" cy="3067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IE" sz="5500" b="1" dirty="0">
                <a:solidFill>
                  <a:schemeClr val="bg1"/>
                </a:solidFill>
                <a:latin typeface="Georgia" panose="02040502050405020303" pitchFamily="18" charset="0"/>
              </a:rPr>
              <a:t>De </a:t>
            </a:r>
            <a:r>
              <a:rPr lang="en-IE" sz="55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menselijke</a:t>
            </a:r>
            <a:r>
              <a:rPr lang="en-IE" sz="55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sz="55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natuur</a:t>
            </a:r>
            <a:r>
              <a:rPr lang="en-IE" sz="55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sz="55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voorbij</a:t>
            </a:r>
            <a:r>
              <a:rPr lang="en-IE" sz="5500" b="1" dirty="0">
                <a:solidFill>
                  <a:schemeClr val="bg1"/>
                </a:solidFill>
                <a:latin typeface="Georgia" panose="02040502050405020303" pitchFamily="18" charset="0"/>
              </a:rPr>
              <a:t>? </a:t>
            </a:r>
            <a:endParaRPr lang="en-GB" sz="55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5AC34E2-FB13-CD15-0DCD-6A2355E07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4" y="8559862"/>
            <a:ext cx="1879599" cy="918537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705853D9-30EA-EE0C-E3B7-DFF102810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852" y="8670024"/>
            <a:ext cx="1438088" cy="7515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C9581C-44A4-00A9-FD22-A6932B8F5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057" y="8006104"/>
            <a:ext cx="3679554" cy="132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47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C1B19-09D9-C58A-7E12-D4D6647C9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55" y="329785"/>
            <a:ext cx="10888689" cy="6533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056197-06F2-F9A2-A0AC-DDC926186FE9}"/>
              </a:ext>
            </a:extLst>
          </p:cNvPr>
          <p:cNvSpPr txBox="1"/>
          <p:nvPr/>
        </p:nvSpPr>
        <p:spPr>
          <a:xfrm>
            <a:off x="3567300" y="7234563"/>
            <a:ext cx="587019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willen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graag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morele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zekerheden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“Wat is het nu: mag het of mag het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2323588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50647-0FE3-BEE2-2EA4-14BE40FE3CE0}"/>
              </a:ext>
            </a:extLst>
          </p:cNvPr>
          <p:cNvSpPr txBox="1"/>
          <p:nvPr/>
        </p:nvSpPr>
        <p:spPr>
          <a:xfrm>
            <a:off x="2613264" y="828701"/>
            <a:ext cx="750045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Gezondheid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versus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verbetering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57CAD8-CAC1-AA50-CCC0-498E02C0AB20}"/>
              </a:ext>
            </a:extLst>
          </p:cNvPr>
          <p:cNvSpPr txBox="1"/>
          <p:nvPr/>
        </p:nvSpPr>
        <p:spPr>
          <a:xfrm>
            <a:off x="1169233" y="1710685"/>
            <a:ext cx="1146747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(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Biomedische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technologieën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kunnen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vaak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zowel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“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verbetering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“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gezondheid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worden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gebruikt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Laatste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wordt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typisch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gezien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als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moreel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 OK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11" name="Picture 10" descr="A person holding a couple of babies&#10;&#10;Description automatically generated with medium confidence">
            <a:extLst>
              <a:ext uri="{FF2B5EF4-FFF2-40B4-BE49-F238E27FC236}">
                <a16:creationId xmlns:a16="http://schemas.microsoft.com/office/drawing/2014/main" id="{09043ACD-EFFC-E6D0-4B50-B5D61D1CA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914" y="7282444"/>
            <a:ext cx="1168532" cy="1319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B256B-D67E-542E-4A47-51BCF1D41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948" y="6612014"/>
            <a:ext cx="1982553" cy="131548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D2F6EF-8B67-730E-0AD0-15E25849ABAB}"/>
              </a:ext>
            </a:extLst>
          </p:cNvPr>
          <p:cNvCxnSpPr/>
          <p:nvPr/>
        </p:nvCxnSpPr>
        <p:spPr>
          <a:xfrm flipH="1">
            <a:off x="4077325" y="5036695"/>
            <a:ext cx="1723868" cy="1469036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6BA3B0A-7CF3-6C9D-975B-414504F9C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76" y="5995125"/>
            <a:ext cx="1445670" cy="9593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134342-F3CC-F27B-C762-381E3EF594C1}"/>
              </a:ext>
            </a:extLst>
          </p:cNvPr>
          <p:cNvSpPr txBox="1"/>
          <p:nvPr/>
        </p:nvSpPr>
        <p:spPr>
          <a:xfrm>
            <a:off x="1824948" y="8273667"/>
            <a:ext cx="370437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Het “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herstellen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van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“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gezonde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fertiliteit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0FFF30-D3B6-62A8-DC22-816CCF564CDC}"/>
              </a:ext>
            </a:extLst>
          </p:cNvPr>
          <p:cNvCxnSpPr>
            <a:cxnSpLocks/>
          </p:cNvCxnSpPr>
          <p:nvPr/>
        </p:nvCxnSpPr>
        <p:spPr>
          <a:xfrm>
            <a:off x="7752412" y="5036695"/>
            <a:ext cx="447208" cy="839449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C530252-3F4A-E962-0DCF-4CF279F514EE}"/>
              </a:ext>
            </a:extLst>
          </p:cNvPr>
          <p:cNvSpPr txBox="1"/>
          <p:nvPr/>
        </p:nvSpPr>
        <p:spPr>
          <a:xfrm>
            <a:off x="9915606" y="6533896"/>
            <a:ext cx="246487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Verbetering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 Of </a:t>
            </a:r>
            <a:r>
              <a:rPr kumimoji="0" lang="en-US" sz="2400" b="1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therapie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781ADD-4AC2-C653-B9B4-30005AC1F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318" y="3463702"/>
            <a:ext cx="2647784" cy="1469036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3F7D63-E2D0-8F06-EA7C-0BA22ABC55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18" y="3465517"/>
            <a:ext cx="898401" cy="27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28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50647-0FE3-BEE2-2EA4-14BE40FE3CE0}"/>
              </a:ext>
            </a:extLst>
          </p:cNvPr>
          <p:cNvSpPr txBox="1"/>
          <p:nvPr/>
        </p:nvSpPr>
        <p:spPr>
          <a:xfrm>
            <a:off x="1993420" y="780998"/>
            <a:ext cx="958553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Verlegt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het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probleem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alleen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maar: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w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at is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gezondheid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D1F8E22-6FDA-0ED1-9F6C-71761C06F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420" y="4966571"/>
            <a:ext cx="3704571" cy="30765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1B3088-D8F3-3835-AE08-B2C1BF995259}"/>
              </a:ext>
            </a:extLst>
          </p:cNvPr>
          <p:cNvSpPr/>
          <p:nvPr/>
        </p:nvSpPr>
        <p:spPr>
          <a:xfrm>
            <a:off x="5950069" y="7031878"/>
            <a:ext cx="66460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bg1"/>
                </a:solidFill>
                <a:latin typeface="Georgia" panose="02040502050405020303" pitchFamily="18" charset="0"/>
              </a:rPr>
              <a:t>https://</a:t>
            </a:r>
            <a:r>
              <a:rPr lang="en-US" sz="1500" b="0" dirty="0" err="1">
                <a:solidFill>
                  <a:schemeClr val="bg1"/>
                </a:solidFill>
                <a:latin typeface="Georgia" panose="02040502050405020303" pitchFamily="18" charset="0"/>
              </a:rPr>
              <a:t>www.thelancet.com</a:t>
            </a:r>
            <a:r>
              <a:rPr lang="en-US" sz="1500" b="0" dirty="0">
                <a:solidFill>
                  <a:schemeClr val="bg1"/>
                </a:solidFill>
                <a:latin typeface="Georgia" panose="02040502050405020303" pitchFamily="18" charset="0"/>
              </a:rPr>
              <a:t>/journals/lancet/article/PIIS0140-6736(22)00870-4/</a:t>
            </a:r>
            <a:r>
              <a:rPr lang="en-US" sz="1500" b="0" dirty="0" err="1">
                <a:solidFill>
                  <a:schemeClr val="bg1"/>
                </a:solidFill>
                <a:latin typeface="Georgia" panose="02040502050405020303" pitchFamily="18" charset="0"/>
              </a:rPr>
              <a:t>fulltext</a:t>
            </a:r>
            <a:endParaRPr lang="en-US" sz="1500" b="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885E3A-B0C0-1361-E388-1B95F2D46F82}"/>
              </a:ext>
            </a:extLst>
          </p:cNvPr>
          <p:cNvSpPr txBox="1"/>
          <p:nvPr/>
        </p:nvSpPr>
        <p:spPr>
          <a:xfrm>
            <a:off x="3997707" y="2776827"/>
            <a:ext cx="500938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Kan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zeer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gepolitiseerd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geraken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A5C29-BC96-DBBC-50C1-A5D905DB8C0F}"/>
              </a:ext>
            </a:extLst>
          </p:cNvPr>
          <p:cNvSpPr txBox="1"/>
          <p:nvPr/>
        </p:nvSpPr>
        <p:spPr>
          <a:xfrm>
            <a:off x="6412252" y="6036500"/>
            <a:ext cx="595878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Abortus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“sexual and reproductive health intervention”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FF81C5-E13D-F397-9B63-0FF8A53BA256}"/>
              </a:ext>
            </a:extLst>
          </p:cNvPr>
          <p:cNvSpPr txBox="1"/>
          <p:nvPr/>
        </p:nvSpPr>
        <p:spPr>
          <a:xfrm>
            <a:off x="2741449" y="8702144"/>
            <a:ext cx="840614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Louter</a:t>
            </a: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“pro” of “</a:t>
            </a:r>
            <a:r>
              <a:rPr lang="en-US" i="1" dirty="0">
                <a:solidFill>
                  <a:schemeClr val="bg1"/>
                </a:solidFill>
                <a:latin typeface="Georgia" panose="02040502050405020303" pitchFamily="18" charset="0"/>
              </a:rPr>
              <a:t>contra” is </a:t>
            </a:r>
            <a:r>
              <a:rPr lang="en-US" i="1" dirty="0" err="1">
                <a:solidFill>
                  <a:schemeClr val="bg1"/>
                </a:solidFill>
                <a:latin typeface="Georgia" panose="02040502050405020303" pitchFamily="18" charset="0"/>
              </a:rPr>
              <a:t>geen</a:t>
            </a:r>
            <a:r>
              <a:rPr lang="en-US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kumimoji="0" lang="en-US" sz="240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serieuze</a:t>
            </a: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discussie</a:t>
            </a: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…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13731B-BE1A-CCB0-DF08-79A57151B931}"/>
              </a:ext>
            </a:extLst>
          </p:cNvPr>
          <p:cNvSpPr txBox="1"/>
          <p:nvPr/>
        </p:nvSpPr>
        <p:spPr>
          <a:xfrm>
            <a:off x="6569937" y="4365019"/>
            <a:ext cx="582371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Wat is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mentale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gezondheid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Wat is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reproductieve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gezondheid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?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22645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50647-0FE3-BEE2-2EA4-14BE40FE3CE0}"/>
              </a:ext>
            </a:extLst>
          </p:cNvPr>
          <p:cNvSpPr txBox="1"/>
          <p:nvPr/>
        </p:nvSpPr>
        <p:spPr>
          <a:xfrm>
            <a:off x="1993420" y="1057997"/>
            <a:ext cx="958553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Eerste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stap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deliberatie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prioriteren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70762-0C9D-207F-8D30-CBDFAB0E58FC}"/>
              </a:ext>
            </a:extLst>
          </p:cNvPr>
          <p:cNvSpPr txBox="1"/>
          <p:nvPr/>
        </p:nvSpPr>
        <p:spPr>
          <a:xfrm>
            <a:off x="3295153" y="2477173"/>
            <a:ext cx="917666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Deliberatie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betekent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afweging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maken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tussen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mogelijkheden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naar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gelang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de 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details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de </a:t>
            </a:r>
            <a:r>
              <a:rPr kumimoji="0" lang="en-US" sz="2400" b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situatie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455820-D468-A2C5-4ECF-A4B223E64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77" y="4133980"/>
            <a:ext cx="4932227" cy="32810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82CF10-C154-5745-FA67-77DB9221FDCD}"/>
              </a:ext>
            </a:extLst>
          </p:cNvPr>
          <p:cNvSpPr txBox="1"/>
          <p:nvPr/>
        </p:nvSpPr>
        <p:spPr>
          <a:xfrm>
            <a:off x="5692838" y="4016854"/>
            <a:ext cx="712051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2. De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echte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filosofisch-ethische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vraag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is: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welke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principes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sturen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dat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proces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9864E-B1D7-BEC0-34E1-B994FF3D197A}"/>
              </a:ext>
            </a:extLst>
          </p:cNvPr>
          <p:cNvSpPr txBox="1"/>
          <p:nvPr/>
        </p:nvSpPr>
        <p:spPr>
          <a:xfrm>
            <a:off x="6217586" y="5096446"/>
            <a:ext cx="6071017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Respect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leer van KK? 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Respect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stelling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van de Koran?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Respect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autonomie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het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individu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Respect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de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menselijke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natuur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?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Slechte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gevolgen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willen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vermijden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D867B-BAFB-F78C-38D4-777CE3598BD4}"/>
              </a:ext>
            </a:extLst>
          </p:cNvPr>
          <p:cNvSpPr txBox="1"/>
          <p:nvPr/>
        </p:nvSpPr>
        <p:spPr>
          <a:xfrm>
            <a:off x="947121" y="8695603"/>
            <a:ext cx="1195519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proces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is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vaak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weinig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sensationeel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belandt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vaak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bij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gematigde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stellinginnames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26198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50647-0FE3-BEE2-2EA4-14BE40FE3CE0}"/>
              </a:ext>
            </a:extLst>
          </p:cNvPr>
          <p:cNvSpPr txBox="1"/>
          <p:nvPr/>
        </p:nvSpPr>
        <p:spPr>
          <a:xfrm>
            <a:off x="1993420" y="1057997"/>
            <a:ext cx="958553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Tinten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grijs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E2B89-90B9-C71F-2777-5DC27F4B2763}"/>
              </a:ext>
            </a:extLst>
          </p:cNvPr>
          <p:cNvSpPr txBox="1"/>
          <p:nvPr/>
        </p:nvSpPr>
        <p:spPr>
          <a:xfrm>
            <a:off x="3716381" y="3402830"/>
            <a:ext cx="557203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Gematigdheid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is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voortreffelijkheid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FA9B4-E808-56E5-8436-C6B96CEF6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787" y="4890804"/>
            <a:ext cx="3739069" cy="24718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2F2559-B1F6-BDD5-7DB7-9A7742A61527}"/>
              </a:ext>
            </a:extLst>
          </p:cNvPr>
          <p:cNvSpPr txBox="1"/>
          <p:nvPr/>
        </p:nvSpPr>
        <p:spPr>
          <a:xfrm>
            <a:off x="443935" y="4890804"/>
            <a:ext cx="7704139" cy="28007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Een boogschutter, indien vaardig, raakt het midden </a:t>
            </a:r>
            <a:r>
              <a:rPr kumimoji="0" lang="nl-NL" sz="22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niet</a:t>
            </a:r>
            <a:r>
              <a:rPr kumimoji="0" lang="nl-NL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 </a:t>
            </a:r>
            <a:r>
              <a:rPr kumimoji="0" lang="nl-NL" sz="22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toevallig.</a:t>
            </a:r>
            <a:endParaRPr kumimoji="0" lang="nl-NL" sz="22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2200" i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2200" i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2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Het gemakkelijker om het </a:t>
            </a:r>
            <a:r>
              <a:rPr kumimoji="0" lang="nl-NL" sz="2200" b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gulden midden</a:t>
            </a:r>
            <a:r>
              <a:rPr kumimoji="0" lang="nl-NL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 te </a:t>
            </a:r>
            <a:r>
              <a:rPr kumimoji="0" lang="nl-NL" sz="22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missen </a:t>
            </a:r>
            <a:r>
              <a:rPr kumimoji="0" lang="nl-NL" sz="22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dan te </a:t>
            </a:r>
            <a:r>
              <a:rPr kumimoji="0" lang="nl-NL" sz="22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raken.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2200" b="0" i="1" dirty="0">
              <a:solidFill>
                <a:schemeClr val="bg1"/>
              </a:solidFill>
              <a:latin typeface="Georgia" panose="02040502050405020303" pitchFamily="18" charset="0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2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ea typeface="+mn-ea"/>
              <a:cs typeface="+mn-cs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9112EF-27D9-0DB2-BCAC-E94FEA473301}"/>
              </a:ext>
            </a:extLst>
          </p:cNvPr>
          <p:cNvSpPr txBox="1"/>
          <p:nvPr/>
        </p:nvSpPr>
        <p:spPr>
          <a:xfrm>
            <a:off x="8672787" y="7370982"/>
            <a:ext cx="388807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Vele manieren om te missen, weinige om te raken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47D5A-68F5-2E94-9356-406E836C9277}"/>
              </a:ext>
            </a:extLst>
          </p:cNvPr>
          <p:cNvSpPr txBox="1"/>
          <p:nvPr/>
        </p:nvSpPr>
        <p:spPr>
          <a:xfrm>
            <a:off x="3249535" y="2411043"/>
            <a:ext cx="650573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Gematigheid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is </a:t>
            </a:r>
            <a:r>
              <a:rPr kumimoji="0" lang="en-US" sz="2400" b="1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middelmatigheid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81238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50647-0FE3-BEE2-2EA4-14BE40FE3CE0}"/>
              </a:ext>
            </a:extLst>
          </p:cNvPr>
          <p:cNvSpPr txBox="1"/>
          <p:nvPr/>
        </p:nvSpPr>
        <p:spPr>
          <a:xfrm>
            <a:off x="1815340" y="203531"/>
            <a:ext cx="958553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Tweede stap: breder historisch perspectief nemen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9A98BB-FC8A-B192-AE10-C3A486D6693A}"/>
              </a:ext>
            </a:extLst>
          </p:cNvPr>
          <p:cNvCxnSpPr/>
          <p:nvPr/>
        </p:nvCxnSpPr>
        <p:spPr>
          <a:xfrm>
            <a:off x="1350498" y="1772529"/>
            <a:ext cx="0" cy="7638757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AECD259-AC3C-6383-2D48-F5DC0AA59705}"/>
              </a:ext>
            </a:extLst>
          </p:cNvPr>
          <p:cNvSpPr txBox="1"/>
          <p:nvPr/>
        </p:nvSpPr>
        <p:spPr>
          <a:xfrm>
            <a:off x="1815340" y="2401290"/>
            <a:ext cx="6361109" cy="63812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Controle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vuur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(</a:t>
            </a:r>
            <a:r>
              <a:rPr lang="en-IE" dirty="0">
                <a:solidFill>
                  <a:schemeClr val="bg1"/>
                </a:solidFill>
              </a:rPr>
              <a:t>2.4 Mya)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r"/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Stenen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bijlen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(2.6 Mya)</a:t>
            </a: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Kleren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(165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kya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</a:t>
            </a: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Onderdak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Landbouw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Irrigatiekanalen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Schrift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Auto (20e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eeuw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)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Internet;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sociale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media (21e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eeuw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)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5C48CE78-6567-40B2-5BC7-875C71DBA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601" y="2585189"/>
            <a:ext cx="2044566" cy="183602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9C0B61-CC68-3C39-35BD-8D8A5016ACCF}"/>
              </a:ext>
            </a:extLst>
          </p:cNvPr>
          <p:cNvSpPr txBox="1"/>
          <p:nvPr/>
        </p:nvSpPr>
        <p:spPr>
          <a:xfrm>
            <a:off x="8641290" y="4640838"/>
            <a:ext cx="415658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IE" b="0" i="1" dirty="0">
                <a:solidFill>
                  <a:schemeClr val="bg1"/>
                </a:solidFill>
              </a:rPr>
              <a:t>(Venus van </a:t>
            </a:r>
            <a:r>
              <a:rPr lang="en-IE" b="0" i="1" dirty="0" err="1">
                <a:solidFill>
                  <a:schemeClr val="bg1"/>
                </a:solidFill>
              </a:rPr>
              <a:t>Lespuge</a:t>
            </a:r>
            <a:r>
              <a:rPr lang="en-IE" b="0" i="1" dirty="0">
                <a:solidFill>
                  <a:schemeClr val="bg1"/>
                </a:solidFill>
              </a:rPr>
              <a:t> - 25 </a:t>
            </a:r>
            <a:r>
              <a:rPr lang="en-IE" b="0" i="1" dirty="0" err="1">
                <a:solidFill>
                  <a:schemeClr val="bg1"/>
                </a:solidFill>
              </a:rPr>
              <a:t>kya</a:t>
            </a:r>
            <a:r>
              <a:rPr lang="en-IE" b="0" i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741808-6D95-71CE-32F1-35A7C0CE3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136" y="4640838"/>
            <a:ext cx="1727734" cy="129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06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4FBA47-6DD7-452A-A815-EABBC1261627}"/>
              </a:ext>
            </a:extLst>
          </p:cNvPr>
          <p:cNvSpPr txBox="1"/>
          <p:nvPr/>
        </p:nvSpPr>
        <p:spPr>
          <a:xfrm>
            <a:off x="2682576" y="620522"/>
            <a:ext cx="70435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Breder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historisch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perspectief</a:t>
            </a:r>
            <a:endParaRPr lang="en-US" sz="3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Environment">
            <a:extLst>
              <a:ext uri="{FF2B5EF4-FFF2-40B4-BE49-F238E27FC236}">
                <a16:creationId xmlns:a16="http://schemas.microsoft.com/office/drawing/2014/main" id="{5930A9AA-B1F1-A955-CB0A-6E6392981B3D}"/>
              </a:ext>
            </a:extLst>
          </p:cNvPr>
          <p:cNvSpPr txBox="1"/>
          <p:nvPr/>
        </p:nvSpPr>
        <p:spPr>
          <a:xfrm>
            <a:off x="2177623" y="4916405"/>
            <a:ext cx="2091919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Omgeving</a:t>
            </a:r>
            <a:endParaRPr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Human Species">
            <a:extLst>
              <a:ext uri="{FF2B5EF4-FFF2-40B4-BE49-F238E27FC236}">
                <a16:creationId xmlns:a16="http://schemas.microsoft.com/office/drawing/2014/main" id="{7F322EC7-D244-0306-E7A0-A4773EFC012F}"/>
              </a:ext>
            </a:extLst>
          </p:cNvPr>
          <p:cNvSpPr txBox="1"/>
          <p:nvPr/>
        </p:nvSpPr>
        <p:spPr>
          <a:xfrm>
            <a:off x="7924390" y="4925783"/>
            <a:ext cx="3403176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Menselijke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soort</a:t>
            </a:r>
            <a:endParaRPr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Connection Line">
            <a:extLst>
              <a:ext uri="{FF2B5EF4-FFF2-40B4-BE49-F238E27FC236}">
                <a16:creationId xmlns:a16="http://schemas.microsoft.com/office/drawing/2014/main" id="{CDD95D2B-9B5D-C780-4318-917FD0F7AA1C}"/>
              </a:ext>
            </a:extLst>
          </p:cNvPr>
          <p:cNvSpPr/>
          <p:nvPr/>
        </p:nvSpPr>
        <p:spPr>
          <a:xfrm>
            <a:off x="4681140" y="5718968"/>
            <a:ext cx="2838583" cy="461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0" y="14"/>
                </a:moveTo>
                <a:cubicBezTo>
                  <a:pt x="7704" y="21600"/>
                  <a:pt x="14904" y="21595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miter lim="400000"/>
            <a:headEnd type="triangle"/>
          </a:ln>
        </p:spPr>
        <p:txBody>
          <a:bodyPr/>
          <a:lstStyle/>
          <a:p>
            <a:endParaRPr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Connection Line">
            <a:extLst>
              <a:ext uri="{FF2B5EF4-FFF2-40B4-BE49-F238E27FC236}">
                <a16:creationId xmlns:a16="http://schemas.microsoft.com/office/drawing/2014/main" id="{F02D2DA2-753C-769D-F804-3A193340F174}"/>
              </a:ext>
            </a:extLst>
          </p:cNvPr>
          <p:cNvSpPr/>
          <p:nvPr/>
        </p:nvSpPr>
        <p:spPr>
          <a:xfrm>
            <a:off x="4681140" y="4152525"/>
            <a:ext cx="2838583" cy="499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0" y="16200"/>
                </a:moveTo>
                <a:cubicBezTo>
                  <a:pt x="7778" y="-5396"/>
                  <a:pt x="14978" y="-5400"/>
                  <a:pt x="21600" y="16187"/>
                </a:cubicBezTo>
              </a:path>
            </a:pathLst>
          </a:custGeom>
          <a:ln w="25400">
            <a:solidFill>
              <a:srgbClr val="FFFFFF"/>
            </a:solidFill>
            <a:miter lim="400000"/>
            <a:tailEnd type="triangle"/>
          </a:ln>
        </p:spPr>
        <p:txBody>
          <a:bodyPr/>
          <a:lstStyle/>
          <a:p>
            <a:endParaRPr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Natural Selection">
            <a:extLst>
              <a:ext uri="{FF2B5EF4-FFF2-40B4-BE49-F238E27FC236}">
                <a16:creationId xmlns:a16="http://schemas.microsoft.com/office/drawing/2014/main" id="{33719E0C-7B42-87C4-5CB7-7D0F40BC4975}"/>
              </a:ext>
            </a:extLst>
          </p:cNvPr>
          <p:cNvSpPr txBox="1"/>
          <p:nvPr/>
        </p:nvSpPr>
        <p:spPr>
          <a:xfrm>
            <a:off x="4117954" y="3321582"/>
            <a:ext cx="397224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Natuurlijke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selectie</a:t>
            </a:r>
            <a:endParaRPr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Niche Construction">
            <a:extLst>
              <a:ext uri="{FF2B5EF4-FFF2-40B4-BE49-F238E27FC236}">
                <a16:creationId xmlns:a16="http://schemas.microsoft.com/office/drawing/2014/main" id="{9E201395-F261-9713-6440-FEF7A8C0859B}"/>
              </a:ext>
            </a:extLst>
          </p:cNvPr>
          <p:cNvSpPr txBox="1"/>
          <p:nvPr/>
        </p:nvSpPr>
        <p:spPr>
          <a:xfrm>
            <a:off x="4269542" y="6511228"/>
            <a:ext cx="3654848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dirty="0">
                <a:solidFill>
                  <a:schemeClr val="bg1"/>
                </a:solidFill>
                <a:latin typeface="Georgia" panose="02040502050405020303" pitchFamily="18" charset="0"/>
              </a:rPr>
              <a:t>Niche </a:t>
            </a:r>
            <a:r>
              <a:rPr dirty="0" err="1">
                <a:solidFill>
                  <a:schemeClr val="bg1"/>
                </a:solidFill>
                <a:latin typeface="Georgia" panose="02040502050405020303" pitchFamily="18" charset="0"/>
              </a:rPr>
              <a:t>Constructi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e</a:t>
            </a:r>
            <a:endParaRPr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= Gene-culture coevolution">
            <a:extLst>
              <a:ext uri="{FF2B5EF4-FFF2-40B4-BE49-F238E27FC236}">
                <a16:creationId xmlns:a16="http://schemas.microsoft.com/office/drawing/2014/main" id="{B6978444-5A8A-45F0-EB7F-0A4C4AE71E20}"/>
              </a:ext>
            </a:extLst>
          </p:cNvPr>
          <p:cNvSpPr txBox="1"/>
          <p:nvPr/>
        </p:nvSpPr>
        <p:spPr>
          <a:xfrm>
            <a:off x="3353427" y="7862805"/>
            <a:ext cx="5487080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r>
              <a:rPr>
                <a:solidFill>
                  <a:schemeClr val="bg1"/>
                </a:solidFill>
                <a:latin typeface="Georgia" panose="02040502050405020303" pitchFamily="18" charset="0"/>
              </a:rPr>
              <a:t>= Gene-culture coevolution</a:t>
            </a:r>
          </a:p>
        </p:txBody>
      </p:sp>
    </p:spTree>
    <p:extLst>
      <p:ext uri="{BB962C8B-B14F-4D97-AF65-F5344CB8AC3E}">
        <p14:creationId xmlns:p14="http://schemas.microsoft.com/office/powerpoint/2010/main" val="1418436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4FBA47-6DD7-452A-A815-EABBC1261627}"/>
              </a:ext>
            </a:extLst>
          </p:cNvPr>
          <p:cNvSpPr txBox="1"/>
          <p:nvPr/>
        </p:nvSpPr>
        <p:spPr>
          <a:xfrm>
            <a:off x="2682587" y="620522"/>
            <a:ext cx="70435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Breder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historisch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perspectief</a:t>
            </a:r>
            <a:endParaRPr lang="en-US" sz="3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Lactose tolerance">
            <a:extLst>
              <a:ext uri="{FF2B5EF4-FFF2-40B4-BE49-F238E27FC236}">
                <a16:creationId xmlns:a16="http://schemas.microsoft.com/office/drawing/2014/main" id="{0AEBB087-DD0A-E8B8-474A-F5DB23038433}"/>
              </a:ext>
            </a:extLst>
          </p:cNvPr>
          <p:cNvSpPr txBox="1"/>
          <p:nvPr/>
        </p:nvSpPr>
        <p:spPr>
          <a:xfrm>
            <a:off x="385065" y="2243609"/>
            <a:ext cx="429588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rPr dirty="0">
                <a:solidFill>
                  <a:schemeClr val="bg1"/>
                </a:solidFill>
                <a:latin typeface="Georgia" panose="02040502050405020303" pitchFamily="18" charset="0"/>
              </a:rPr>
              <a:t>Lactose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tolerantie</a:t>
            </a:r>
            <a:endParaRPr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B2C77A07-67CC-B5FC-8112-B3F451CE4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1769403"/>
            <a:ext cx="5951841" cy="2410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482431-8DCF-DEA9-C062-250089B48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436" y="5299989"/>
            <a:ext cx="1743145" cy="11588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B6FA05-7943-84A0-C2B3-332E3D7B8677}"/>
              </a:ext>
            </a:extLst>
          </p:cNvPr>
          <p:cNvSpPr txBox="1"/>
          <p:nvPr/>
        </p:nvSpPr>
        <p:spPr>
          <a:xfrm>
            <a:off x="580090" y="7038067"/>
            <a:ext cx="435696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Tegenovergestelde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duimen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17" name="Innate Capacity for imitation">
            <a:extLst>
              <a:ext uri="{FF2B5EF4-FFF2-40B4-BE49-F238E27FC236}">
                <a16:creationId xmlns:a16="http://schemas.microsoft.com/office/drawing/2014/main" id="{36F30414-8726-5F2B-A101-BEB82A1CC501}"/>
              </a:ext>
            </a:extLst>
          </p:cNvPr>
          <p:cNvSpPr txBox="1"/>
          <p:nvPr/>
        </p:nvSpPr>
        <p:spPr>
          <a:xfrm>
            <a:off x="6204367" y="7984197"/>
            <a:ext cx="632585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b="0"/>
            </a:lvl1pPr>
          </a:lstStyle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  <a:r>
              <a:rPr lang="en-US" sz="2400" dirty="0" err="1">
                <a:solidFill>
                  <a:schemeClr val="bg1"/>
                </a:solidFill>
                <a:latin typeface="Georgia" panose="02040502050405020303" pitchFamily="18" charset="0"/>
              </a:rPr>
              <a:t>Gemaakt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” om </a:t>
            </a:r>
            <a:r>
              <a:rPr lang="en-US" sz="2400" dirty="0" err="1">
                <a:solidFill>
                  <a:schemeClr val="bg1"/>
                </a:solidFill>
                <a:latin typeface="Georgia" panose="02040502050405020303" pitchFamily="18" charset="0"/>
              </a:rPr>
              <a:t>te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eorgia" panose="02040502050405020303" pitchFamily="18" charset="0"/>
              </a:rPr>
              <a:t>leren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van </a:t>
            </a:r>
            <a:r>
              <a:rPr lang="en-US" sz="2400" dirty="0" err="1">
                <a:solidFill>
                  <a:schemeClr val="bg1"/>
                </a:solidFill>
                <a:latin typeface="Georgia" panose="02040502050405020303" pitchFamily="18" charset="0"/>
              </a:rPr>
              <a:t>elkaar</a:t>
            </a:r>
            <a:endParaRPr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8" name="Screen Shot 2018-04-25 at 11.25.49.png" descr="Screen Shot 2018-04-25 at 11.25.49.png">
            <a:extLst>
              <a:ext uri="{FF2B5EF4-FFF2-40B4-BE49-F238E27FC236}">
                <a16:creationId xmlns:a16="http://schemas.microsoft.com/office/drawing/2014/main" id="{511BB50F-35AD-D0AB-11F0-C46414A89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517" y="4525687"/>
            <a:ext cx="5033605" cy="339083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86F215-CE70-66D0-1E7F-C351A113D157}"/>
              </a:ext>
            </a:extLst>
          </p:cNvPr>
          <p:cNvSpPr txBox="1"/>
          <p:nvPr/>
        </p:nvSpPr>
        <p:spPr>
          <a:xfrm>
            <a:off x="325322" y="9266633"/>
            <a:ext cx="1286602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Herrmann, E., J. Call, M. V. Hernandez-</a:t>
            </a:r>
            <a:r>
              <a:rPr lang="en-IE" sz="1200" b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Lloreda</a:t>
            </a:r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 B. Hare, and M. </a:t>
            </a:r>
            <a:r>
              <a:rPr lang="en-IE" sz="1200" b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Tomasello</a:t>
            </a:r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. 2007. “Humans Have Evolved Specialized Skills of Social Cognition: The Cultural Intelligence Hypothesis.” </a:t>
            </a:r>
            <a:r>
              <a:rPr lang="en-IE" sz="12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Science</a:t>
            </a:r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317 (5843): 1360–66. </a:t>
            </a:r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https://doi.org/10.1126/science.1146282</a:t>
            </a:r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5880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4FBA47-6DD7-452A-A815-EABBC1261627}"/>
              </a:ext>
            </a:extLst>
          </p:cNvPr>
          <p:cNvSpPr txBox="1"/>
          <p:nvPr/>
        </p:nvSpPr>
        <p:spPr>
          <a:xfrm>
            <a:off x="4732022" y="620522"/>
            <a:ext cx="294471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Twee lessen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66BB0-D190-288F-1729-0132EFF2D6C0}"/>
              </a:ext>
            </a:extLst>
          </p:cNvPr>
          <p:cNvSpPr txBox="1"/>
          <p:nvPr/>
        </p:nvSpPr>
        <p:spPr>
          <a:xfrm>
            <a:off x="1495362" y="2831088"/>
            <a:ext cx="805829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marR="0" indent="-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Wat is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eigenlijk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“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verbeteringstechnologie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”?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7140DF-0011-59F4-703E-A5670DFF720A}"/>
              </a:ext>
            </a:extLst>
          </p:cNvPr>
          <p:cNvSpPr txBox="1"/>
          <p:nvPr/>
        </p:nvSpPr>
        <p:spPr>
          <a:xfrm>
            <a:off x="2336471" y="3955633"/>
            <a:ext cx="10082888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Engere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betekenis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Biomedische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neuro/AI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interventies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Bredere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betekenis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bijna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elke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technologische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interventie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De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vraag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 is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niet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 OF we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moeten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ingrijpen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 in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ons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lichaam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/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brein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, maar HOE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FA711-C576-A0D2-0BA4-81F4C2FA5220}"/>
              </a:ext>
            </a:extLst>
          </p:cNvPr>
          <p:cNvSpPr txBox="1"/>
          <p:nvPr/>
        </p:nvSpPr>
        <p:spPr>
          <a:xfrm>
            <a:off x="1231063" y="6926838"/>
            <a:ext cx="994663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R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2. Hoe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moet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men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redeneren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over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verbeteringstechnologieen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?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E4622-3C74-FD31-A37F-0B8B435FAF3B}"/>
              </a:ext>
            </a:extLst>
          </p:cNvPr>
          <p:cNvSpPr txBox="1"/>
          <p:nvPr/>
        </p:nvSpPr>
        <p:spPr>
          <a:xfrm>
            <a:off x="2033588" y="8051384"/>
            <a:ext cx="1052036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zijn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principes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proces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? Wat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zijn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de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waarden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?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52727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50647-0FE3-BEE2-2EA4-14BE40FE3CE0}"/>
              </a:ext>
            </a:extLst>
          </p:cNvPr>
          <p:cNvSpPr txBox="1"/>
          <p:nvPr/>
        </p:nvSpPr>
        <p:spPr>
          <a:xfrm>
            <a:off x="5166043" y="828701"/>
            <a:ext cx="23948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Overzicht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5EEAE-8000-879C-873D-74E9F0C315C1}"/>
              </a:ext>
            </a:extLst>
          </p:cNvPr>
          <p:cNvSpPr txBox="1"/>
          <p:nvPr/>
        </p:nvSpPr>
        <p:spPr>
          <a:xfrm>
            <a:off x="1527462" y="2260778"/>
            <a:ext cx="10473398" cy="4165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Doel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voorbijgaan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aan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zwart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-wit “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of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tegen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?”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debatten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  <a:b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</a:b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1. 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echte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kwestie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gaat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over </a:t>
            </a:r>
            <a:r>
              <a:rPr lang="en-US" b="0" i="1" dirty="0">
                <a:solidFill>
                  <a:srgbClr val="FFC000"/>
                </a:solidFill>
                <a:latin typeface="Georgia" panose="02040502050405020303" pitchFamily="18" charset="0"/>
              </a:rPr>
              <a:t>HOE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men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moet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omgaan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met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nieuwe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verbeteringstechnologie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–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niet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of men die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technologie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moet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weren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/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2.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Autonomie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: dominant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principe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vandaag</a:t>
            </a:r>
            <a:b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endParaRPr lang="en-US" b="0" dirty="0">
              <a:solidFill>
                <a:srgbClr val="FFC000"/>
              </a:solidFill>
              <a:latin typeface="Georgia" panose="02040502050405020303" pitchFamily="18" charset="0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3.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Discussie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twee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soorten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bezorgdheid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D523C7-676C-ECB9-D2E0-50C6D7F4C98F}"/>
              </a:ext>
            </a:extLst>
          </p:cNvPr>
          <p:cNvSpPr txBox="1"/>
          <p:nvPr/>
        </p:nvSpPr>
        <p:spPr>
          <a:xfrm>
            <a:off x="2394920" y="6892657"/>
            <a:ext cx="7937131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politieke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bezorgdheid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technologie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macht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overmoed</a:t>
            </a:r>
            <a:b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intrinsiek-ethische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bezorgdheid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de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menselijke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natuur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?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4968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9B90A-F7AE-E82C-6E60-D4CE84628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518" y="1209488"/>
            <a:ext cx="7772400" cy="4374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028238-62C6-A9D4-2B58-A133366A05DB}"/>
              </a:ext>
            </a:extLst>
          </p:cNvPr>
          <p:cNvSpPr txBox="1"/>
          <p:nvPr/>
        </p:nvSpPr>
        <p:spPr>
          <a:xfrm>
            <a:off x="1966063" y="7274201"/>
            <a:ext cx="9520517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2400" b="1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Menselijke</a:t>
            </a:r>
            <a:r>
              <a:rPr kumimoji="0" lang="en-US" sz="2400" b="1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verbeteringstechnologie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lichaam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brein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aanpassen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voorbij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wat </a:t>
            </a:r>
            <a:r>
              <a:rPr lang="en-US" i="1" dirty="0" err="1">
                <a:solidFill>
                  <a:schemeClr val="bg1"/>
                </a:solidFill>
                <a:latin typeface="Georgia" panose="02040502050405020303" pitchFamily="18" charset="0"/>
              </a:rPr>
              <a:t>typisch</a:t>
            </a:r>
            <a:r>
              <a:rPr lang="en-US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is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ons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soort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98102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50647-0FE3-BEE2-2EA4-14BE40FE3CE0}"/>
              </a:ext>
            </a:extLst>
          </p:cNvPr>
          <p:cNvSpPr txBox="1"/>
          <p:nvPr/>
        </p:nvSpPr>
        <p:spPr>
          <a:xfrm>
            <a:off x="1709632" y="1235342"/>
            <a:ext cx="958553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Autonomie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B49B9-36C1-F843-B5EA-BB23B859C956}"/>
              </a:ext>
            </a:extLst>
          </p:cNvPr>
          <p:cNvSpPr txBox="1"/>
          <p:nvPr/>
        </p:nvSpPr>
        <p:spPr>
          <a:xfrm>
            <a:off x="1144769" y="3206993"/>
            <a:ext cx="1071525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Kort</a:t>
            </a: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Doe maar wat je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gelukkig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maakt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zolang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(1) je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niemand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daarbij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schade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berokkent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(2) er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té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erge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onrechtvaardigheden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ontstaan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9CB289-7789-69E8-8169-C9CC4D8080F4}"/>
              </a:ext>
            </a:extLst>
          </p:cNvPr>
          <p:cNvSpPr txBox="1"/>
          <p:nvPr/>
        </p:nvSpPr>
        <p:spPr>
          <a:xfrm>
            <a:off x="921743" y="4876800"/>
            <a:ext cx="11476654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“No harm”: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zolang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je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anderen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schaadt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dan mag je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doen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wa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t je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wil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i="1" dirty="0" err="1">
                <a:solidFill>
                  <a:srgbClr val="FFC000"/>
                </a:solidFill>
                <a:latin typeface="Georgia" panose="02040502050405020303" pitchFamily="18" charset="0"/>
              </a:rPr>
              <a:t>Negatieve</a:t>
            </a:r>
            <a:r>
              <a:rPr lang="en-US" b="0" i="1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b="0" i="1" dirty="0" err="1">
                <a:solidFill>
                  <a:srgbClr val="FFC000"/>
                </a:solidFill>
                <a:latin typeface="Georgia" panose="02040502050405020303" pitchFamily="18" charset="0"/>
              </a:rPr>
              <a:t>vrijheid</a:t>
            </a:r>
            <a:r>
              <a:rPr lang="en-US" b="0" i="1" dirty="0">
                <a:solidFill>
                  <a:srgbClr val="FFC000"/>
                </a:solidFill>
                <a:latin typeface="Georgia" panose="02040502050405020303" pitchFamily="18" charset="0"/>
              </a:rPr>
              <a:t>: </a:t>
            </a:r>
            <a:r>
              <a:rPr lang="en-US" b="0" i="1" dirty="0" err="1">
                <a:solidFill>
                  <a:srgbClr val="FFC000"/>
                </a:solidFill>
                <a:latin typeface="Georgia" panose="02040502050405020303" pitchFamily="18" charset="0"/>
              </a:rPr>
              <a:t>vrijheid</a:t>
            </a:r>
            <a:r>
              <a:rPr lang="en-US" b="0" i="1" dirty="0">
                <a:solidFill>
                  <a:srgbClr val="FFC000"/>
                </a:solidFill>
                <a:latin typeface="Georgia" panose="02040502050405020303" pitchFamily="18" charset="0"/>
              </a:rPr>
              <a:t> “van”</a:t>
            </a:r>
            <a:endParaRPr kumimoji="0" lang="en-US" sz="2400" b="0" i="1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“Fairness”: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je mag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doen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wat je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wil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maar de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gemeenschap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moet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zorgen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dat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iedereen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degelijk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(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minimale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kansen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krijgt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(door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rechtvaardige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verdeling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goederen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 om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doen</a:t>
            </a:r>
            <a:r>
              <a:rPr kumimoji="0" lang="en-US" sz="2400" b="1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wat ze </a:t>
            </a:r>
            <a:r>
              <a:rPr kumimoji="0" lang="en-US" sz="2400" b="1" i="0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willen</a:t>
            </a:r>
            <a:endParaRPr kumimoji="0" lang="en-US" sz="2400" b="1" i="0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u="sng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i="1" dirty="0" err="1">
                <a:solidFill>
                  <a:srgbClr val="FFC000"/>
                </a:solidFill>
                <a:latin typeface="Georgia" panose="02040502050405020303" pitchFamily="18" charset="0"/>
              </a:rPr>
              <a:t>Positieve</a:t>
            </a:r>
            <a:r>
              <a:rPr lang="en-US" b="0" i="1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b="0" i="1" dirty="0" err="1">
                <a:solidFill>
                  <a:srgbClr val="FFC000"/>
                </a:solidFill>
                <a:latin typeface="Georgia" panose="02040502050405020303" pitchFamily="18" charset="0"/>
              </a:rPr>
              <a:t>vrijheid</a:t>
            </a:r>
            <a:r>
              <a:rPr lang="en-US" b="0" i="1" dirty="0">
                <a:solidFill>
                  <a:srgbClr val="FFC000"/>
                </a:solidFill>
                <a:latin typeface="Georgia" panose="02040502050405020303" pitchFamily="18" charset="0"/>
              </a:rPr>
              <a:t>: </a:t>
            </a:r>
            <a:r>
              <a:rPr lang="en-US" b="0" i="1" dirty="0" err="1">
                <a:solidFill>
                  <a:srgbClr val="FFC000"/>
                </a:solidFill>
                <a:latin typeface="Georgia" panose="02040502050405020303" pitchFamily="18" charset="0"/>
              </a:rPr>
              <a:t>vrijheid</a:t>
            </a:r>
            <a:r>
              <a:rPr lang="en-US" b="0" i="1" dirty="0">
                <a:solidFill>
                  <a:srgbClr val="FFC000"/>
                </a:solidFill>
                <a:latin typeface="Georgia" panose="02040502050405020303" pitchFamily="18" charset="0"/>
              </a:rPr>
              <a:t> “om”</a:t>
            </a:r>
            <a:endParaRPr kumimoji="0" lang="en-US" sz="2400" b="0" i="1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79284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F239B5-87A1-149D-9270-77F1C716B9D0}"/>
              </a:ext>
            </a:extLst>
          </p:cNvPr>
          <p:cNvSpPr txBox="1"/>
          <p:nvPr/>
        </p:nvSpPr>
        <p:spPr>
          <a:xfrm>
            <a:off x="5263278" y="767183"/>
            <a:ext cx="24782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Liberalisme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ADC90F-9649-B946-C8AA-645261CF6076}"/>
              </a:ext>
            </a:extLst>
          </p:cNvPr>
          <p:cNvSpPr txBox="1"/>
          <p:nvPr/>
        </p:nvSpPr>
        <p:spPr>
          <a:xfrm>
            <a:off x="1693788" y="2930999"/>
            <a:ext cx="961722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Liberalisme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=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waardenkader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waarbij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vrijheid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(</a:t>
            </a:r>
            <a:r>
              <a:rPr kumimoji="0" lang="en-US" sz="2400" b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autonomie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; </a:t>
            </a:r>
            <a:r>
              <a:rPr kumimoji="0" lang="en-US" sz="2400" b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zelfbeschikking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 de </a:t>
            </a:r>
            <a:r>
              <a:rPr kumimoji="0" lang="en-US" sz="2400" b="1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belangrijkste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waarde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i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Wij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leven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in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liberale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samenleving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61A780-C2C9-E201-F428-7876F4FDD268}"/>
              </a:ext>
            </a:extLst>
          </p:cNvPr>
          <p:cNvSpPr txBox="1"/>
          <p:nvPr/>
        </p:nvSpPr>
        <p:spPr>
          <a:xfrm>
            <a:off x="3260967" y="5716796"/>
            <a:ext cx="608499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Ethiek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abortus?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Autonomie</a:t>
            </a:r>
            <a:endParaRPr kumimoji="0" lang="en-US" sz="2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Ethiek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van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euthanasie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? </a:t>
            </a:r>
            <a:r>
              <a:rPr lang="en-US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Autonomie</a:t>
            </a:r>
            <a:endParaRPr lang="en-US" b="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Ethiek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gender/transgender?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Autonomie</a:t>
            </a:r>
            <a:endParaRPr kumimoji="0" lang="en-US" sz="2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Ethiek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van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seksualiteit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? </a:t>
            </a:r>
            <a:r>
              <a:rPr lang="en-US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Autonomie</a:t>
            </a:r>
            <a:endParaRPr kumimoji="0" lang="en-US" sz="2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B86911-F06A-5EE5-FB4E-45E39A6C2DFC}"/>
              </a:ext>
            </a:extLst>
          </p:cNvPr>
          <p:cNvSpPr txBox="1"/>
          <p:nvPr/>
        </p:nvSpPr>
        <p:spPr>
          <a:xfrm>
            <a:off x="1418158" y="8128550"/>
            <a:ext cx="935352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Het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grote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probleem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wat is nu 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 </a:t>
            </a:r>
            <a:r>
              <a:rPr kumimoji="0" lang="en-US" sz="2400" b="1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godsnaam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AUTONOMIE?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64485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F239B5-87A1-149D-9270-77F1C716B9D0}"/>
              </a:ext>
            </a:extLst>
          </p:cNvPr>
          <p:cNvSpPr txBox="1"/>
          <p:nvPr/>
        </p:nvSpPr>
        <p:spPr>
          <a:xfrm>
            <a:off x="4601242" y="767183"/>
            <a:ext cx="380232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Wat is </a:t>
            </a:r>
            <a:r>
              <a:rPr kumimoji="0" lang="en-US" sz="3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autonomie</a:t>
            </a: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67C6F-E980-0F06-5B68-35B634E3C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670" y="1578323"/>
            <a:ext cx="2476353" cy="1857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05DE9E-E8F2-AA85-822A-386A2BCEBD77}"/>
              </a:ext>
            </a:extLst>
          </p:cNvPr>
          <p:cNvSpPr txBox="1"/>
          <p:nvPr/>
        </p:nvSpPr>
        <p:spPr>
          <a:xfrm>
            <a:off x="5733366" y="2256399"/>
            <a:ext cx="195245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“IK WIL …"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71F417-2A81-1690-F600-D105DEB0F70C}"/>
              </a:ext>
            </a:extLst>
          </p:cNvPr>
          <p:cNvSpPr txBox="1"/>
          <p:nvPr/>
        </p:nvSpPr>
        <p:spPr>
          <a:xfrm>
            <a:off x="4343400" y="3285997"/>
            <a:ext cx="845704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(Met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kinderen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zijn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we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paternalistisch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–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omdat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ze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bij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veronderstelling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weten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/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begrijpen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wat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goed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is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hen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0704C-57EE-8AC5-BE6B-282878943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670" y="3769082"/>
            <a:ext cx="3308106" cy="1857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350BC2-2795-F3B4-A80F-7595D139FCAA}"/>
              </a:ext>
            </a:extLst>
          </p:cNvPr>
          <p:cNvSpPr txBox="1"/>
          <p:nvPr/>
        </p:nvSpPr>
        <p:spPr>
          <a:xfrm>
            <a:off x="1390822" y="7025277"/>
            <a:ext cx="531877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“IK WIL …”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Maar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vele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handelingen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zijn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concurrentieel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–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dus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soms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moeten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we  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 “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spelregels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(incl.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wetten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verheffen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boven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individuele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autonomie</a:t>
            </a:r>
            <a:endParaRPr kumimoji="0" lang="en-US" sz="2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9655B3-135D-36D9-9C03-940099DC5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026" y="4697714"/>
            <a:ext cx="3096952" cy="2327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2D0BA5-2EA7-C46C-B431-7624D0AEA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669" y="7025277"/>
            <a:ext cx="4196518" cy="264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78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F239B5-87A1-149D-9270-77F1C716B9D0}"/>
              </a:ext>
            </a:extLst>
          </p:cNvPr>
          <p:cNvSpPr txBox="1"/>
          <p:nvPr/>
        </p:nvSpPr>
        <p:spPr>
          <a:xfrm>
            <a:off x="5130240" y="721016"/>
            <a:ext cx="274434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Wat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wil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ik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189048-5918-7E84-A20F-A7C143DB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07" y="2162464"/>
            <a:ext cx="5201155" cy="34674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C79BA3-1577-C4E9-E793-2BBDAAAF1556}"/>
              </a:ext>
            </a:extLst>
          </p:cNvPr>
          <p:cNvSpPr txBox="1"/>
          <p:nvPr/>
        </p:nvSpPr>
        <p:spPr>
          <a:xfrm>
            <a:off x="5801193" y="2388594"/>
            <a:ext cx="6307756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Steunpunt van het liberalisme: rationele individuen hebben </a:t>
            </a:r>
            <a:r>
              <a:rPr kumimoji="0" lang="nl-NL" sz="2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duidelijke voorkeuren.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(De voornaamste vragen voor liberale denkers zijn dus (1) wie krijgt label “rationeel”, (2) hoe de voorkeuren coördineren)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91BB1A-1479-F22D-C0A7-0CDE0E50A453}"/>
              </a:ext>
            </a:extLst>
          </p:cNvPr>
          <p:cNvSpPr txBox="1"/>
          <p:nvPr/>
        </p:nvSpPr>
        <p:spPr>
          <a:xfrm>
            <a:off x="2533338" y="6825554"/>
            <a:ext cx="8199620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Maar wat als het niet duidelijk is wat we willen?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br>
              <a:rPr lang="nl-NL" b="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nl-NL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Wat als wat we </a:t>
            </a:r>
            <a:r>
              <a:rPr kumimoji="0" lang="nl-NL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denken te willen voor onszelf </a:t>
            </a:r>
            <a:r>
              <a:rPr kumimoji="0" lang="nl-NL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eigenlijk een product is van </a:t>
            </a:r>
            <a:r>
              <a:rPr kumimoji="0" lang="nl-NL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wat anderen waarderen</a:t>
            </a:r>
            <a:r>
              <a:rPr kumimoji="0" lang="nl-NL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1471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D08101-6201-E3D5-6C99-52FB04742135}"/>
              </a:ext>
            </a:extLst>
          </p:cNvPr>
          <p:cNvSpPr txBox="1"/>
          <p:nvPr/>
        </p:nvSpPr>
        <p:spPr>
          <a:xfrm>
            <a:off x="1815784" y="586703"/>
            <a:ext cx="9888411" cy="64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500" dirty="0" err="1">
                <a:solidFill>
                  <a:schemeClr val="bg1"/>
                </a:solidFill>
                <a:latin typeface="Georgia" panose="02040502050405020303" pitchFamily="18" charset="0"/>
              </a:rPr>
              <a:t>Waarom</a:t>
            </a:r>
            <a:r>
              <a:rPr lang="en-US" sz="35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Georgia" panose="02040502050405020303" pitchFamily="18" charset="0"/>
              </a:rPr>
              <a:t>zoeken</a:t>
            </a:r>
            <a:r>
              <a:rPr lang="en-US" sz="3500" dirty="0">
                <a:solidFill>
                  <a:schemeClr val="bg1"/>
                </a:solidFill>
                <a:latin typeface="Georgia" panose="02040502050405020303" pitchFamily="18" charset="0"/>
              </a:rPr>
              <a:t> we </a:t>
            </a:r>
            <a:r>
              <a:rPr lang="en-US" sz="3500" dirty="0" err="1">
                <a:solidFill>
                  <a:schemeClr val="bg1"/>
                </a:solidFill>
                <a:latin typeface="Georgia" panose="02040502050405020303" pitchFamily="18" charset="0"/>
              </a:rPr>
              <a:t>verbetering</a:t>
            </a:r>
            <a:r>
              <a:rPr lang="en-US" sz="3500" dirty="0">
                <a:solidFill>
                  <a:schemeClr val="bg1"/>
                </a:solidFill>
                <a:latin typeface="Georgia" panose="02040502050405020303" pitchFamily="18" charset="0"/>
              </a:rPr>
              <a:t> op?</a:t>
            </a:r>
            <a:endParaRPr kumimoji="0" lang="en-US" sz="3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408B54-EF34-8311-9F2E-3EC120460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4150171"/>
            <a:ext cx="5727700" cy="5603429"/>
          </a:xfrm>
          <a:prstGeom prst="rect">
            <a:avLst/>
          </a:prstGeom>
        </p:spPr>
      </p:pic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1C4135C3-BD9B-9364-269D-E8EEFCCEE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8" y="6237525"/>
            <a:ext cx="7248012" cy="2582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4A746C-347D-8CA2-85F9-8808F7F5E15E}"/>
              </a:ext>
            </a:extLst>
          </p:cNvPr>
          <p:cNvSpPr txBox="1"/>
          <p:nvPr/>
        </p:nvSpPr>
        <p:spPr>
          <a:xfrm>
            <a:off x="676235" y="1552242"/>
            <a:ext cx="1165233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Ultra-</a:t>
            </a:r>
            <a:r>
              <a:rPr kumimoji="0" lang="en-US" sz="2400" b="0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liberale</a:t>
            </a:r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positie</a:t>
            </a:r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</a:t>
            </a:r>
            <a:r>
              <a:rPr kumimoji="0" lang="en-US" sz="2400" b="0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laat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atleten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zoveel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doping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nemen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ze maar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willen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Niemand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heeft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ten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slotte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probleem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wanneer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hoboist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 beta-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blokkers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neemt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concert?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Ook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bij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sport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komt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doping het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spektakel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ten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goede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D342B-45CE-13EF-401B-F67BBAE27D34}"/>
              </a:ext>
            </a:extLst>
          </p:cNvPr>
          <p:cNvSpPr txBox="1"/>
          <p:nvPr/>
        </p:nvSpPr>
        <p:spPr>
          <a:xfrm>
            <a:off x="234950" y="4281971"/>
            <a:ext cx="626745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Is doping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nemen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wel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zo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“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autonome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beslissing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1D282-B3A6-EA98-85B0-09F62C1B543C}"/>
              </a:ext>
            </a:extLst>
          </p:cNvPr>
          <p:cNvSpPr txBox="1"/>
          <p:nvPr/>
        </p:nvSpPr>
        <p:spPr>
          <a:xfrm>
            <a:off x="5382226" y="2926769"/>
            <a:ext cx="748367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(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populair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argument!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W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blijven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dus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redelijk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conservatief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mbt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doping.)</a:t>
            </a:r>
          </a:p>
        </p:txBody>
      </p:sp>
    </p:spTree>
    <p:extLst>
      <p:ext uri="{BB962C8B-B14F-4D97-AF65-F5344CB8AC3E}">
        <p14:creationId xmlns:p14="http://schemas.microsoft.com/office/powerpoint/2010/main" val="337173200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F239B5-87A1-149D-9270-77F1C716B9D0}"/>
              </a:ext>
            </a:extLst>
          </p:cNvPr>
          <p:cNvSpPr txBox="1"/>
          <p:nvPr/>
        </p:nvSpPr>
        <p:spPr>
          <a:xfrm>
            <a:off x="3038324" y="751794"/>
            <a:ext cx="692818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Oorsprong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onze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voorkeuren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FFD18B6-2873-4DE1-1F18-416FBD342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6" y="1888760"/>
            <a:ext cx="5921653" cy="7629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01F90A-353A-29A7-1907-6C74BF1A7B79}"/>
              </a:ext>
            </a:extLst>
          </p:cNvPr>
          <p:cNvSpPr txBox="1"/>
          <p:nvPr/>
        </p:nvSpPr>
        <p:spPr>
          <a:xfrm>
            <a:off x="6578077" y="3489147"/>
            <a:ext cx="6071017" cy="4903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Als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sociaal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diersoort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organiseren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in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statushierarchieën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</a:t>
            </a:r>
          </a:p>
          <a:p>
            <a:pPr marL="342900" marR="0" indent="-3429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Kippen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doen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dat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ook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hagedissen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</a:t>
            </a:r>
          </a:p>
          <a:p>
            <a:pPr marL="342900" marR="0" indent="-3429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Bij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de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geven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we (over het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algemeen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meeste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status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aan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wie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de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beste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vaardigheden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/</a:t>
            </a:r>
            <a:r>
              <a:rPr lang="en-US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competentie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bezit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  <a:p>
            <a:pPr marL="342900" marR="0" indent="-3429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342900" marR="0" indent="-3429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Verlangen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naar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status (“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erkenning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”, “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waardering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”) is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diep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in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ons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psyche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doorgedrongen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  <a:p>
            <a:pPr marR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07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D08101-6201-E3D5-6C99-52FB04742135}"/>
              </a:ext>
            </a:extLst>
          </p:cNvPr>
          <p:cNvSpPr txBox="1"/>
          <p:nvPr/>
        </p:nvSpPr>
        <p:spPr>
          <a:xfrm>
            <a:off x="1815784" y="586703"/>
            <a:ext cx="9888411" cy="64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500" dirty="0" err="1">
                <a:solidFill>
                  <a:schemeClr val="bg1"/>
                </a:solidFill>
                <a:latin typeface="Georgia" panose="02040502050405020303" pitchFamily="18" charset="0"/>
              </a:rPr>
              <a:t>Waarom</a:t>
            </a:r>
            <a:r>
              <a:rPr lang="en-US" sz="35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Georgia" panose="02040502050405020303" pitchFamily="18" charset="0"/>
              </a:rPr>
              <a:t>zoeken</a:t>
            </a:r>
            <a:r>
              <a:rPr lang="en-US" sz="3500" dirty="0">
                <a:solidFill>
                  <a:schemeClr val="bg1"/>
                </a:solidFill>
                <a:latin typeface="Georgia" panose="02040502050405020303" pitchFamily="18" charset="0"/>
              </a:rPr>
              <a:t> we </a:t>
            </a:r>
            <a:r>
              <a:rPr lang="en-US" sz="3500" dirty="0" err="1">
                <a:solidFill>
                  <a:schemeClr val="bg1"/>
                </a:solidFill>
                <a:latin typeface="Georgia" panose="02040502050405020303" pitchFamily="18" charset="0"/>
              </a:rPr>
              <a:t>verbetering</a:t>
            </a:r>
            <a:r>
              <a:rPr lang="en-US" sz="3500" dirty="0">
                <a:solidFill>
                  <a:schemeClr val="bg1"/>
                </a:solidFill>
                <a:latin typeface="Georgia" panose="02040502050405020303" pitchFamily="18" charset="0"/>
              </a:rPr>
              <a:t> op?</a:t>
            </a:r>
            <a:endParaRPr kumimoji="0" lang="en-US" sz="3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AF06C0-BB15-7166-CF49-4EF2D93B008D}"/>
              </a:ext>
            </a:extLst>
          </p:cNvPr>
          <p:cNvSpPr txBox="1"/>
          <p:nvPr/>
        </p:nvSpPr>
        <p:spPr>
          <a:xfrm>
            <a:off x="783035" y="4413243"/>
            <a:ext cx="978583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geeft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geluk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Zijn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wij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echt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zo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vrij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definiëren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wat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gelukkig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maakt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19C88-CB8F-2F86-9406-13FE2D905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23" y="2470851"/>
            <a:ext cx="8783154" cy="10662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273276-5317-7F84-072B-A7BA8D5776A4}"/>
              </a:ext>
            </a:extLst>
          </p:cNvPr>
          <p:cNvSpPr txBox="1"/>
          <p:nvPr/>
        </p:nvSpPr>
        <p:spPr>
          <a:xfrm>
            <a:off x="607258" y="1816814"/>
            <a:ext cx="506869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welzijn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geluk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1C151E-A913-9400-5D0F-AF1FBA7B65E7}"/>
              </a:ext>
            </a:extLst>
          </p:cNvPr>
          <p:cNvSpPr txBox="1"/>
          <p:nvPr/>
        </p:nvSpPr>
        <p:spPr>
          <a:xfrm>
            <a:off x="9320629" y="3537075"/>
            <a:ext cx="314669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(Savulescu et al. 2014)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4785547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FBD89CB3-1DAF-2B5A-6B3D-BC628FD1E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7" y="1316636"/>
            <a:ext cx="5236887" cy="71203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0A9D71-E68A-C41B-9A44-86606BEBAB45}"/>
              </a:ext>
            </a:extLst>
          </p:cNvPr>
          <p:cNvSpPr txBox="1"/>
          <p:nvPr/>
        </p:nvSpPr>
        <p:spPr>
          <a:xfrm>
            <a:off x="0" y="8739347"/>
            <a:ext cx="827456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Anderson, Cameron, John Angus D. Hildreth, and Laura Howland. 2015. “Is the Desire for Status a Fundamental Human Motive? A Review of the Empirical Literature.” </a:t>
            </a:r>
            <a:r>
              <a:rPr lang="en-IE" sz="12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Psychological Bulletin</a:t>
            </a:r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141 (3): 574–601. </a:t>
            </a:r>
          </a:p>
        </p:txBody>
      </p:sp>
      <p:pic>
        <p:nvPicPr>
          <p:cNvPr id="14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B4D8C842-26B1-9C92-5007-95CC93D51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162" y="1524390"/>
            <a:ext cx="4232431" cy="3317640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D1F38EAE-0E1C-3D51-BBAF-1C507F448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008" y="4911570"/>
            <a:ext cx="4996623" cy="3525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D44634-5255-4161-0C24-22C4A86C30CA}"/>
              </a:ext>
            </a:extLst>
          </p:cNvPr>
          <p:cNvSpPr txBox="1"/>
          <p:nvPr/>
        </p:nvSpPr>
        <p:spPr>
          <a:xfrm>
            <a:off x="3557354" y="517972"/>
            <a:ext cx="69442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>
                <a:solidFill>
                  <a:schemeClr val="bg1"/>
                </a:solidFill>
                <a:latin typeface="Georgia" panose="02040502050405020303" pitchFamily="18" charset="0"/>
              </a:rPr>
              <a:t>Status </a:t>
            </a:r>
            <a:r>
              <a:rPr lang="en-US" sz="3000" dirty="0" err="1">
                <a:solidFill>
                  <a:schemeClr val="bg1"/>
                </a:solidFill>
                <a:latin typeface="Georgia" panose="02040502050405020303" pitchFamily="18" charset="0"/>
              </a:rPr>
              <a:t>heeft</a:t>
            </a:r>
            <a:r>
              <a:rPr lang="en-US" sz="3000" dirty="0">
                <a:solidFill>
                  <a:schemeClr val="bg1"/>
                </a:solidFill>
                <a:latin typeface="Georgia" panose="02040502050405020303" pitchFamily="18" charset="0"/>
              </a:rPr>
              <a:t> heel </a:t>
            </a:r>
            <a:r>
              <a:rPr lang="en-US" sz="3000" dirty="0" err="1">
                <a:solidFill>
                  <a:schemeClr val="bg1"/>
                </a:solidFill>
                <a:latin typeface="Georgia" panose="02040502050405020303" pitchFamily="18" charset="0"/>
              </a:rPr>
              <a:t>tastbare</a:t>
            </a:r>
            <a:r>
              <a:rPr lang="en-US" sz="3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Georgia" panose="02040502050405020303" pitchFamily="18" charset="0"/>
              </a:rPr>
              <a:t>gevolgen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4822595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D08101-6201-E3D5-6C99-52FB04742135}"/>
              </a:ext>
            </a:extLst>
          </p:cNvPr>
          <p:cNvSpPr txBox="1"/>
          <p:nvPr/>
        </p:nvSpPr>
        <p:spPr>
          <a:xfrm>
            <a:off x="1815784" y="586703"/>
            <a:ext cx="9888411" cy="64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500" dirty="0" err="1">
                <a:solidFill>
                  <a:schemeClr val="bg1"/>
                </a:solidFill>
                <a:latin typeface="Georgia" panose="02040502050405020303" pitchFamily="18" charset="0"/>
              </a:rPr>
              <a:t>Waarom</a:t>
            </a:r>
            <a:r>
              <a:rPr lang="en-US" sz="35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Georgia" panose="02040502050405020303" pitchFamily="18" charset="0"/>
              </a:rPr>
              <a:t>zoeken</a:t>
            </a:r>
            <a:r>
              <a:rPr lang="en-US" sz="3500" dirty="0">
                <a:solidFill>
                  <a:schemeClr val="bg1"/>
                </a:solidFill>
                <a:latin typeface="Georgia" panose="02040502050405020303" pitchFamily="18" charset="0"/>
              </a:rPr>
              <a:t> we </a:t>
            </a:r>
            <a:r>
              <a:rPr lang="en-US" sz="3500" dirty="0" err="1">
                <a:solidFill>
                  <a:schemeClr val="bg1"/>
                </a:solidFill>
                <a:latin typeface="Georgia" panose="02040502050405020303" pitchFamily="18" charset="0"/>
              </a:rPr>
              <a:t>verbetering</a:t>
            </a:r>
            <a:r>
              <a:rPr lang="en-US" sz="3500" dirty="0">
                <a:solidFill>
                  <a:schemeClr val="bg1"/>
                </a:solidFill>
                <a:latin typeface="Georgia" panose="02040502050405020303" pitchFamily="18" charset="0"/>
              </a:rPr>
              <a:t> op?</a:t>
            </a:r>
            <a:endParaRPr kumimoji="0" lang="en-US" sz="3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AF06C0-BB15-7166-CF49-4EF2D93B008D}"/>
              </a:ext>
            </a:extLst>
          </p:cNvPr>
          <p:cNvSpPr txBox="1"/>
          <p:nvPr/>
        </p:nvSpPr>
        <p:spPr>
          <a:xfrm>
            <a:off x="803172" y="4939785"/>
            <a:ext cx="11913634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geeft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geluk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 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Absurd om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te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zeggen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dat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geluk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“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voor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iedereen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iets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anders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is”: er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zijn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quasi-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universele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pijlers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zoals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gezondheid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liefde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en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erkenning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C000"/>
              </a:solidFill>
              <a:latin typeface="Georgia" panose="0204050205040502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Absurd om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te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zeggen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dat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we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dat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“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individualistisch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”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moeten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opzoeken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: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gebeurt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altijd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 in </a:t>
            </a:r>
            <a:r>
              <a:rPr lang="en-US" dirty="0" err="1">
                <a:solidFill>
                  <a:srgbClr val="FFC000"/>
                </a:solidFill>
                <a:latin typeface="Georgia" panose="02040502050405020303" pitchFamily="18" charset="0"/>
              </a:rPr>
              <a:t>gemeenschap</a:t>
            </a:r>
            <a:endParaRPr lang="en-US" b="0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19C88-CB8F-2F86-9406-13FE2D905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12" y="3126516"/>
            <a:ext cx="8783154" cy="10662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273276-5317-7F84-072B-A7BA8D5776A4}"/>
              </a:ext>
            </a:extLst>
          </p:cNvPr>
          <p:cNvSpPr txBox="1"/>
          <p:nvPr/>
        </p:nvSpPr>
        <p:spPr>
          <a:xfrm>
            <a:off x="864847" y="2472479"/>
            <a:ext cx="506869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welzijn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geluk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08F4A-30DC-1167-0A97-10EEC9A78404}"/>
              </a:ext>
            </a:extLst>
          </p:cNvPr>
          <p:cNvSpPr txBox="1"/>
          <p:nvPr/>
        </p:nvSpPr>
        <p:spPr>
          <a:xfrm>
            <a:off x="313144" y="9306535"/>
            <a:ext cx="1191363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Savulescu, Julian, Anders Sandberg, and Guy </a:t>
            </a:r>
            <a:r>
              <a:rPr lang="en-IE" sz="1200" b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Kahane</a:t>
            </a:r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. 2014. “Well-Being and Enhancement.” In </a:t>
            </a:r>
            <a:r>
              <a:rPr lang="en-IE" sz="12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Enhancing Human Capacities</a:t>
            </a:r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 edited by Julian Savulescu, Ruud </a:t>
            </a:r>
            <a:r>
              <a:rPr lang="en-IE" sz="1200" b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ter</a:t>
            </a:r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IE" sz="1200" b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Meulen</a:t>
            </a:r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 and Guy </a:t>
            </a:r>
            <a:r>
              <a:rPr lang="en-IE" sz="1200" b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Kahane</a:t>
            </a:r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 1–18. Blackwell Publishing Ltd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1C151E-A913-9400-5D0F-AF1FBA7B65E7}"/>
              </a:ext>
            </a:extLst>
          </p:cNvPr>
          <p:cNvSpPr txBox="1"/>
          <p:nvPr/>
        </p:nvSpPr>
        <p:spPr>
          <a:xfrm>
            <a:off x="9578218" y="4192740"/>
            <a:ext cx="314669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(Savulescu et al. 2014)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6948783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50647-0FE3-BEE2-2EA4-14BE40FE3CE0}"/>
              </a:ext>
            </a:extLst>
          </p:cNvPr>
          <p:cNvSpPr txBox="1"/>
          <p:nvPr/>
        </p:nvSpPr>
        <p:spPr>
          <a:xfrm>
            <a:off x="5166043" y="828701"/>
            <a:ext cx="23948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Overzicht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5EEAE-8000-879C-873D-74E9F0C315C1}"/>
              </a:ext>
            </a:extLst>
          </p:cNvPr>
          <p:cNvSpPr txBox="1"/>
          <p:nvPr/>
        </p:nvSpPr>
        <p:spPr>
          <a:xfrm>
            <a:off x="1546512" y="2794178"/>
            <a:ext cx="10473398" cy="4165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Doel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voorbijgaan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aan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zwart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-wit “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of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tegen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?”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debatten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  <a:b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</a:b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1. 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echte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kwestie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gaat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over 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HOE 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men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moet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omgaan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met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nieuwe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verbeteringstechnologie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–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niet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of men die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technologie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moet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weren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Autonomie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dominant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maar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problematisch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principe</a:t>
            </a:r>
            <a:b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3.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Discussie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twee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soorten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bezorgdheid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D523C7-676C-ECB9-D2E0-50C6D7F4C98F}"/>
              </a:ext>
            </a:extLst>
          </p:cNvPr>
          <p:cNvSpPr txBox="1"/>
          <p:nvPr/>
        </p:nvSpPr>
        <p:spPr>
          <a:xfrm>
            <a:off x="2289988" y="7455720"/>
            <a:ext cx="793713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politieke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bezorgdheid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: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technologie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macht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overmoed</a:t>
            </a:r>
            <a:b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intrinsiek-ethische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bezorgdheid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de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menselijke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natuur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?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89797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EF30CD-D941-08C5-CBF9-04D0B6B572F4}"/>
              </a:ext>
            </a:extLst>
          </p:cNvPr>
          <p:cNvSpPr txBox="1"/>
          <p:nvPr/>
        </p:nvSpPr>
        <p:spPr>
          <a:xfrm>
            <a:off x="2941339" y="728850"/>
            <a:ext cx="712214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Casus: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reproductieve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verbetering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A1E24C-E437-5111-BF43-0DE3B6446EC0}"/>
              </a:ext>
            </a:extLst>
          </p:cNvPr>
          <p:cNvSpPr txBox="1"/>
          <p:nvPr/>
        </p:nvSpPr>
        <p:spPr>
          <a:xfrm>
            <a:off x="7967416" y="4000136"/>
            <a:ext cx="407002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Wie is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tegen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is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41180-10E0-3EA9-99BD-5D7AE4627D3A}"/>
              </a:ext>
            </a:extLst>
          </p:cNvPr>
          <p:cNvSpPr txBox="1"/>
          <p:nvPr/>
        </p:nvSpPr>
        <p:spPr>
          <a:xfrm>
            <a:off x="7699714" y="2706055"/>
            <a:ext cx="433772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Reproductieve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verbetering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4780D1-39DD-726E-FFA8-5120FE946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947" y="2154683"/>
            <a:ext cx="5835321" cy="3237536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77595F0-06B8-9445-C20E-46606BDC6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35" y="2161285"/>
            <a:ext cx="1979938" cy="5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9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DD8E0E-E289-28EC-DEFD-4EE96C4D7562}"/>
              </a:ext>
            </a:extLst>
          </p:cNvPr>
          <p:cNvSpPr txBox="1"/>
          <p:nvPr/>
        </p:nvSpPr>
        <p:spPr>
          <a:xfrm>
            <a:off x="1815784" y="586703"/>
            <a:ext cx="9888411" cy="64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500" dirty="0">
                <a:solidFill>
                  <a:schemeClr val="bg1"/>
                </a:solidFill>
                <a:latin typeface="Georgia" panose="02040502050405020303" pitchFamily="18" charset="0"/>
              </a:rPr>
              <a:t>De </a:t>
            </a:r>
            <a:r>
              <a:rPr lang="en-US" sz="3500" dirty="0" err="1">
                <a:solidFill>
                  <a:schemeClr val="bg1"/>
                </a:solidFill>
                <a:latin typeface="Georgia" panose="02040502050405020303" pitchFamily="18" charset="0"/>
              </a:rPr>
              <a:t>cognitieve</a:t>
            </a:r>
            <a:r>
              <a:rPr lang="en-US" sz="35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Georgia" panose="02040502050405020303" pitchFamily="18" charset="0"/>
              </a:rPr>
              <a:t>verbetering</a:t>
            </a:r>
            <a:endParaRPr kumimoji="0" lang="en-US" sz="3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BDC226-AE7A-5687-15A8-A552111A7906}"/>
              </a:ext>
            </a:extLst>
          </p:cNvPr>
          <p:cNvSpPr txBox="1"/>
          <p:nvPr/>
        </p:nvSpPr>
        <p:spPr>
          <a:xfrm>
            <a:off x="1630210" y="2259657"/>
            <a:ext cx="9207680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Heilige</a:t>
            </a:r>
            <a:r>
              <a:rPr kumimoji="0" lang="en-US" sz="2400" b="1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graal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cognitieve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verbetering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om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algemene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intelligentie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verhogen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Gevaarlijk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?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Ethisch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OK?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Politiek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explosief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Zeker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!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Wat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zijn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de “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goede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vormen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cognitie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402BAF-89D5-0DE1-9EAA-3423FB2C77DD}"/>
              </a:ext>
            </a:extLst>
          </p:cNvPr>
          <p:cNvSpPr txBox="1"/>
          <p:nvPr/>
        </p:nvSpPr>
        <p:spPr>
          <a:xfrm>
            <a:off x="2522584" y="4660314"/>
            <a:ext cx="951715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Vaak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voorkomend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argument: “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Intelligentie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is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niet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zoals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hardlopen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of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concurrentiele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activeiten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 Hoe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meer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hoe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beter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iedereen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via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meer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wetenschappelijke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/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technologische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vooruitgang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.”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74098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DD8E0E-E289-28EC-DEFD-4EE96C4D7562}"/>
              </a:ext>
            </a:extLst>
          </p:cNvPr>
          <p:cNvSpPr txBox="1"/>
          <p:nvPr/>
        </p:nvSpPr>
        <p:spPr>
          <a:xfrm>
            <a:off x="1815784" y="586703"/>
            <a:ext cx="9888411" cy="64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500" dirty="0">
                <a:solidFill>
                  <a:schemeClr val="bg1"/>
                </a:solidFill>
                <a:latin typeface="Georgia" panose="02040502050405020303" pitchFamily="18" charset="0"/>
              </a:rPr>
              <a:t>Baby-</a:t>
            </a:r>
            <a:r>
              <a:rPr lang="en-US" sz="3500" dirty="0" err="1">
                <a:solidFill>
                  <a:schemeClr val="bg1"/>
                </a:solidFill>
                <a:latin typeface="Georgia" panose="02040502050405020303" pitchFamily="18" charset="0"/>
              </a:rPr>
              <a:t>stapjes</a:t>
            </a:r>
            <a:endParaRPr kumimoji="0" lang="en-US" sz="3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CA3DC3E-0FD9-D4BA-EFD2-E5CB675C4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482" y="2502387"/>
            <a:ext cx="5173379" cy="2753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393B6B7E-F80C-5D2F-8E41-6B39AAF3B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958" y="4925158"/>
            <a:ext cx="2966336" cy="321032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20655C-C47A-EAD9-CB9D-AF064BD4E51E}"/>
              </a:ext>
            </a:extLst>
          </p:cNvPr>
          <p:cNvSpPr txBox="1"/>
          <p:nvPr/>
        </p:nvSpPr>
        <p:spPr>
          <a:xfrm>
            <a:off x="7056874" y="8273667"/>
            <a:ext cx="517338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Pharmaceutica (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ook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amphetamines, LSD)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C2D61D-81AE-5AE0-860F-6EB7F7F92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289" y="3723607"/>
            <a:ext cx="3456814" cy="2306386"/>
          </a:xfrm>
          <a:prstGeom prst="rect">
            <a:avLst/>
          </a:prstGeom>
        </p:spPr>
      </p:pic>
      <p:pic>
        <p:nvPicPr>
          <p:cNvPr id="4" name="Picture 3" descr="A picture containing person, spectacles, goggles&#10;&#10;Description automatically generated">
            <a:extLst>
              <a:ext uri="{FF2B5EF4-FFF2-40B4-BE49-F238E27FC236}">
                <a16:creationId xmlns:a16="http://schemas.microsoft.com/office/drawing/2014/main" id="{E467EF2F-A44D-50A2-E395-E49604C94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8" y="1737934"/>
            <a:ext cx="3844248" cy="2304600"/>
          </a:xfrm>
          <a:prstGeom prst="rect">
            <a:avLst/>
          </a:prstGeom>
        </p:spPr>
      </p:pic>
      <p:pic>
        <p:nvPicPr>
          <p:cNvPr id="8" name="Picture 7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009B4A8D-B307-F58A-6640-F524E7E0E6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46" y="5951854"/>
            <a:ext cx="4609481" cy="23218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B8C6-30E0-9E9F-99EA-AA8D6326789C}"/>
              </a:ext>
            </a:extLst>
          </p:cNvPr>
          <p:cNvSpPr txBox="1"/>
          <p:nvPr/>
        </p:nvSpPr>
        <p:spPr>
          <a:xfrm>
            <a:off x="1178895" y="8642999"/>
            <a:ext cx="320280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Hersenimplantaten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75821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DD8E0E-E289-28EC-DEFD-4EE96C4D7562}"/>
              </a:ext>
            </a:extLst>
          </p:cNvPr>
          <p:cNvSpPr txBox="1"/>
          <p:nvPr/>
        </p:nvSpPr>
        <p:spPr>
          <a:xfrm>
            <a:off x="1815784" y="586703"/>
            <a:ext cx="9888411" cy="64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500" dirty="0">
                <a:solidFill>
                  <a:schemeClr val="bg1"/>
                </a:solidFill>
                <a:latin typeface="Georgia" panose="02040502050405020303" pitchFamily="18" charset="0"/>
              </a:rPr>
              <a:t>Even </a:t>
            </a:r>
            <a:r>
              <a:rPr lang="en-US" sz="350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US" sz="35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Georgia" panose="02040502050405020303" pitchFamily="18" charset="0"/>
              </a:rPr>
              <a:t>oefening</a:t>
            </a:r>
            <a:endParaRPr kumimoji="0" lang="en-US" sz="3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3633F-C2CF-8214-158A-2691E0108AFD}"/>
              </a:ext>
            </a:extLst>
          </p:cNvPr>
          <p:cNvSpPr txBox="1"/>
          <p:nvPr/>
        </p:nvSpPr>
        <p:spPr>
          <a:xfrm>
            <a:off x="2092883" y="2196326"/>
            <a:ext cx="597759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Eerder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aanvaardbaar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of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eerder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657260-358D-60B9-F039-0B6C49C94548}"/>
              </a:ext>
            </a:extLst>
          </p:cNvPr>
          <p:cNvSpPr txBox="1"/>
          <p:nvPr/>
        </p:nvSpPr>
        <p:spPr>
          <a:xfrm>
            <a:off x="3540494" y="3981445"/>
            <a:ext cx="779861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Student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neemt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amphetamines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examen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Chirurg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neemt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amphetamines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tijdens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lange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operatie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5822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7510C0-700B-9079-2AE3-E56E45093E55}"/>
              </a:ext>
            </a:extLst>
          </p:cNvPr>
          <p:cNvSpPr txBox="1"/>
          <p:nvPr/>
        </p:nvSpPr>
        <p:spPr>
          <a:xfrm>
            <a:off x="5263394" y="625017"/>
            <a:ext cx="250965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EUGENETICA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126C1-6EEC-7AF0-605B-6FFFC3FE3CE6}"/>
              </a:ext>
            </a:extLst>
          </p:cNvPr>
          <p:cNvSpPr txBox="1"/>
          <p:nvPr/>
        </p:nvSpPr>
        <p:spPr>
          <a:xfrm>
            <a:off x="1273577" y="2366932"/>
            <a:ext cx="10457645" cy="26468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Politiek-activistische beweging met hoogtepunt tussen 1900 &amp; 1920</a:t>
            </a:r>
            <a:endParaRPr lang="nl-NL" sz="2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nl-NL" sz="2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Gedreven door ongerustheid dat de “beste” van de samenleving veel minder voortplantten dan de “minste”</a:t>
            </a:r>
            <a:endParaRPr lang="nl-NL" sz="2200" b="0" dirty="0">
              <a:solidFill>
                <a:schemeClr val="bg1"/>
              </a:solidFill>
              <a:latin typeface="Georgia" panose="02040502050405020303" pitchFamily="18" charset="0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dirty="0">
                <a:solidFill>
                  <a:schemeClr val="bg1"/>
                </a:solidFill>
                <a:latin typeface="Georgia" panose="02040502050405020303" pitchFamily="18" charset="0"/>
              </a:rPr>
              <a:t>Gestoeld in Darwins theorie van de natuurlijke selectie:</a:t>
            </a: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17FF4-8781-F511-0FC2-B6B1B6047DAB}"/>
              </a:ext>
            </a:extLst>
          </p:cNvPr>
          <p:cNvSpPr txBox="1"/>
          <p:nvPr/>
        </p:nvSpPr>
        <p:spPr>
          <a:xfrm>
            <a:off x="1891340" y="5627191"/>
            <a:ext cx="3242232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“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Natuurlijke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toestand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A938E2-CF9B-B08E-711D-F522A48A06E2}"/>
              </a:ext>
            </a:extLst>
          </p:cNvPr>
          <p:cNvSpPr txBox="1"/>
          <p:nvPr/>
        </p:nvSpPr>
        <p:spPr>
          <a:xfrm>
            <a:off x="6071377" y="6194277"/>
            <a:ext cx="5900672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Groeiende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welvaartstaat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,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dat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toelaat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de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minst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deugdzame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/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intelligente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/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welvarende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lagen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om het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meest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te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reproduceren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A31401-C02C-69AA-7A47-BF10C64E1DD5}"/>
              </a:ext>
            </a:extLst>
          </p:cNvPr>
          <p:cNvSpPr txBox="1"/>
          <p:nvPr/>
        </p:nvSpPr>
        <p:spPr>
          <a:xfrm>
            <a:off x="1891340" y="6194277"/>
            <a:ext cx="2839878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2. “Perverse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toestand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8320D3-3C4C-4A10-A154-D0E276065D8D}"/>
              </a:ext>
            </a:extLst>
          </p:cNvPr>
          <p:cNvSpPr txBox="1"/>
          <p:nvPr/>
        </p:nvSpPr>
        <p:spPr>
          <a:xfrm>
            <a:off x="6071377" y="5616956"/>
            <a:ext cx="6034663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De “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fitste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”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overleven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en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reproduceren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het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meest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DE0B9F-71B9-0AF5-0D99-7CF72972B30C}"/>
              </a:ext>
            </a:extLst>
          </p:cNvPr>
          <p:cNvSpPr txBox="1"/>
          <p:nvPr/>
        </p:nvSpPr>
        <p:spPr>
          <a:xfrm>
            <a:off x="1891340" y="8043781"/>
            <a:ext cx="1636023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4.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Oplossing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5E83D3-8E12-2841-5BE8-083126A5672C}"/>
              </a:ext>
            </a:extLst>
          </p:cNvPr>
          <p:cNvSpPr txBox="1"/>
          <p:nvPr/>
        </p:nvSpPr>
        <p:spPr>
          <a:xfrm>
            <a:off x="6071377" y="7302270"/>
            <a:ext cx="4034116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Verderf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van de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menselijke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soort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AC1651-D1AF-D720-9E77-B564D70B19AF}"/>
              </a:ext>
            </a:extLst>
          </p:cNvPr>
          <p:cNvSpPr txBox="1"/>
          <p:nvPr/>
        </p:nvSpPr>
        <p:spPr>
          <a:xfrm>
            <a:off x="1891340" y="7302271"/>
            <a:ext cx="1272141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3.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Gevaar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BFA751-F0FA-3654-1493-D0CCB64904F5}"/>
              </a:ext>
            </a:extLst>
          </p:cNvPr>
          <p:cNvSpPr txBox="1"/>
          <p:nvPr/>
        </p:nvSpPr>
        <p:spPr>
          <a:xfrm>
            <a:off x="6071377" y="7874503"/>
            <a:ext cx="560573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Ingrijpen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in de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reproductiepatronen</a:t>
            </a: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van de </a:t>
            </a:r>
            <a:r>
              <a:rPr kumimoji="0" lang="en-US" sz="2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populatie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160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50647-0FE3-BEE2-2EA4-14BE40FE3CE0}"/>
              </a:ext>
            </a:extLst>
          </p:cNvPr>
          <p:cNvSpPr txBox="1"/>
          <p:nvPr/>
        </p:nvSpPr>
        <p:spPr>
          <a:xfrm>
            <a:off x="4855864" y="828701"/>
            <a:ext cx="301524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Intelligentie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0FE9F1-E532-7AA5-3E84-DCF9164B8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4292" y="2497088"/>
            <a:ext cx="3158565" cy="4279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AFCE25-57A1-EC0B-6AC0-3904C67599B0}"/>
              </a:ext>
            </a:extLst>
          </p:cNvPr>
          <p:cNvSpPr txBox="1"/>
          <p:nvPr/>
        </p:nvSpPr>
        <p:spPr>
          <a:xfrm>
            <a:off x="973916" y="2875058"/>
            <a:ext cx="456054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Francis Galton (1822 – 1911)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B88235-2D60-D679-D420-EFFD115B2C05}"/>
              </a:ext>
            </a:extLst>
          </p:cNvPr>
          <p:cNvSpPr txBox="1"/>
          <p:nvPr/>
        </p:nvSpPr>
        <p:spPr>
          <a:xfrm>
            <a:off x="1694329" y="4512162"/>
            <a:ext cx="6508376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Hereditary Genius: an Inquiry Into Its Laws and Consequences (1869)</a:t>
            </a:r>
            <a:b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An Inquiry Into Human Faculty and Its Development (1883)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98934-548D-47E4-828C-E9945254E4A2}"/>
              </a:ext>
            </a:extLst>
          </p:cNvPr>
          <p:cNvSpPr txBox="1"/>
          <p:nvPr/>
        </p:nvSpPr>
        <p:spPr>
          <a:xfrm>
            <a:off x="2417049" y="8504271"/>
            <a:ext cx="979400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NB: de term “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eugenetica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dateert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1883; de term “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genetica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slechts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1905.</a:t>
            </a:r>
          </a:p>
        </p:txBody>
      </p:sp>
    </p:spTree>
    <p:extLst>
      <p:ext uri="{BB962C8B-B14F-4D97-AF65-F5344CB8AC3E}">
        <p14:creationId xmlns:p14="http://schemas.microsoft.com/office/powerpoint/2010/main" val="2935218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50647-0FE3-BEE2-2EA4-14BE40FE3CE0}"/>
              </a:ext>
            </a:extLst>
          </p:cNvPr>
          <p:cNvSpPr txBox="1"/>
          <p:nvPr/>
        </p:nvSpPr>
        <p:spPr>
          <a:xfrm>
            <a:off x="4657896" y="828701"/>
            <a:ext cx="341119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Julian Huxley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3BF273-727F-C73A-A7A8-76032A1C1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764" y="2438400"/>
            <a:ext cx="3657600" cy="243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08D9BB-4F66-303F-ECF5-2CCEF41F8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056" y="2293700"/>
            <a:ext cx="1862031" cy="2403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C20D85-4102-3DB9-DD30-5D6CDB3FA363}"/>
              </a:ext>
            </a:extLst>
          </p:cNvPr>
          <p:cNvSpPr txBox="1"/>
          <p:nvPr/>
        </p:nvSpPr>
        <p:spPr>
          <a:xfrm>
            <a:off x="8641113" y="2438400"/>
            <a:ext cx="365191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Julian (1887 – 1975)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21931-26FE-C5A6-8258-5AF2A8C6E931}"/>
              </a:ext>
            </a:extLst>
          </p:cNvPr>
          <p:cNvSpPr txBox="1"/>
          <p:nvPr/>
        </p:nvSpPr>
        <p:spPr>
          <a:xfrm>
            <a:off x="9352888" y="3262193"/>
            <a:ext cx="365191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Bioloog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Eugeneticus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Eerste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directeur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UNESCO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03D69A-6BF9-C395-E556-6ABFF31E966A}"/>
              </a:ext>
            </a:extLst>
          </p:cNvPr>
          <p:cNvSpPr txBox="1"/>
          <p:nvPr/>
        </p:nvSpPr>
        <p:spPr>
          <a:xfrm>
            <a:off x="928311" y="6965876"/>
            <a:ext cx="661263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“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Kijk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wat we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hebben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kunnen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doen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met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gewassen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in 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laatste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10.000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jaar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 Wat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hetzelfde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zouden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doen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met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105A76-FFF5-9D81-6C8C-B3C1AE6E3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087" y="5296138"/>
            <a:ext cx="2046485" cy="2163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A0BC08-6384-3116-78C1-8283C1FF8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9087" y="7464637"/>
            <a:ext cx="2075291" cy="1844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06B646-2FA2-0309-FA18-6780651EE39E}"/>
              </a:ext>
            </a:extLst>
          </p:cNvPr>
          <p:cNvSpPr txBox="1"/>
          <p:nvPr/>
        </p:nvSpPr>
        <p:spPr>
          <a:xfrm>
            <a:off x="10144378" y="6410766"/>
            <a:ext cx="266217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Wilde vs.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gedomesticeerde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granen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/fruit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150DBA-2187-92A5-8B3A-3DDEEF8AC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4378" y="8229016"/>
            <a:ext cx="1905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67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0873EE-C873-BDE9-CACD-B3E799452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981" y="4430842"/>
            <a:ext cx="6683583" cy="43424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766931-0DC3-BE60-A5CB-1BB334251C2E}"/>
              </a:ext>
            </a:extLst>
          </p:cNvPr>
          <p:cNvSpPr txBox="1"/>
          <p:nvPr/>
        </p:nvSpPr>
        <p:spPr>
          <a:xfrm>
            <a:off x="7302487" y="1816656"/>
            <a:ext cx="3351236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Reclamecampagnes</a:t>
            </a:r>
            <a:endParaRPr kumimoji="0" lang="en-US" sz="2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5BA58A-7AB0-3BFC-420D-81718B364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82" y="1229405"/>
            <a:ext cx="5543261" cy="81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52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84C78-C9B4-17B8-5273-2F35ECA43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348" y="119920"/>
            <a:ext cx="5752777" cy="7821191"/>
          </a:xfrm>
          <a:prstGeom prst="rect">
            <a:avLst/>
          </a:prstGeom>
        </p:spPr>
      </p:pic>
      <p:pic>
        <p:nvPicPr>
          <p:cNvPr id="6" name="Picture 5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89A703C-0819-33E5-F1EC-4971593CE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6" y="2773180"/>
            <a:ext cx="433136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D9FD1D-6A4F-FC94-6196-82F300EE9F2C}"/>
              </a:ext>
            </a:extLst>
          </p:cNvPr>
          <p:cNvSpPr txBox="1"/>
          <p:nvPr/>
        </p:nvSpPr>
        <p:spPr>
          <a:xfrm>
            <a:off x="719528" y="1240914"/>
            <a:ext cx="433136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Eugenetica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=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verderzetting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van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evolutionaire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vooruitgang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3A693D-4E33-656E-0E14-EE63332F517F}"/>
              </a:ext>
            </a:extLst>
          </p:cNvPr>
          <p:cNvSpPr txBox="1"/>
          <p:nvPr/>
        </p:nvSpPr>
        <p:spPr>
          <a:xfrm>
            <a:off x="7801052" y="8453681"/>
            <a:ext cx="433136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Eugenetica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 +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Calibri"/>
              </a:rPr>
              <a:t>feminisme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8341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80A76A-75E9-CA6C-755B-25393FC36F22}"/>
              </a:ext>
            </a:extLst>
          </p:cNvPr>
          <p:cNvSpPr txBox="1"/>
          <p:nvPr/>
        </p:nvSpPr>
        <p:spPr>
          <a:xfrm>
            <a:off x="7413471" y="3168640"/>
            <a:ext cx="5231565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“De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dagelijke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strijd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om de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overleving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laat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alles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achter wat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zwak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ziek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of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wankel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is...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deze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strijd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is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middel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om de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gezondheid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het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weerstandsvermogen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van de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soort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bevorderen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. Het is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dus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van de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oorzaken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die ten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grondslag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liggen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aan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het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proces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van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ontwikkeling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naar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hogere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kwaliteit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van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zijn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37AD8D-A43A-EEF6-2306-C0E96785BE6B}"/>
              </a:ext>
            </a:extLst>
          </p:cNvPr>
          <p:cNvSpPr txBox="1"/>
          <p:nvPr/>
        </p:nvSpPr>
        <p:spPr>
          <a:xfrm>
            <a:off x="471074" y="3907304"/>
            <a:ext cx="5120257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“De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roekeloze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achterlijke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wrede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leden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van de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samenleving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hebben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de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neiging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om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zich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sneller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voort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planten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dan de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voorzienige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over het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algemeen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deugdzame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b="0" dirty="0" err="1">
                <a:solidFill>
                  <a:schemeClr val="bg1"/>
                </a:solidFill>
                <a:latin typeface="Georgia" panose="02040502050405020303" pitchFamily="18" charset="0"/>
              </a:rPr>
              <a:t>leden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.”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218FF2-6285-16CB-D614-3F558C020A3B}"/>
              </a:ext>
            </a:extLst>
          </p:cNvPr>
          <p:cNvSpPr txBox="1"/>
          <p:nvPr/>
        </p:nvSpPr>
        <p:spPr>
          <a:xfrm>
            <a:off x="2441198" y="7195014"/>
            <a:ext cx="8122416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Eentje</a:t>
            </a: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is </a:t>
            </a:r>
            <a:r>
              <a:rPr kumimoji="0" lang="en-US" sz="2400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citaat</a:t>
            </a: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uit</a:t>
            </a: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de </a:t>
            </a:r>
            <a:r>
              <a:rPr kumimoji="0" lang="en-US" sz="240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Descen</a:t>
            </a:r>
            <a:r>
              <a:rPr lang="en-US" dirty="0">
                <a:solidFill>
                  <a:srgbClr val="FFC000"/>
                </a:solidFill>
                <a:latin typeface="Georgia" panose="02040502050405020303" pitchFamily="18" charset="0"/>
              </a:rPr>
              <a:t>t of Man</a:t>
            </a: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Darwin.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i="1" dirty="0">
              <a:solidFill>
                <a:srgbClr val="FFC000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>
                <a:solidFill>
                  <a:srgbClr val="FFC000"/>
                </a:solidFill>
                <a:latin typeface="Georgia" panose="02040502050405020303" pitchFamily="18" charset="0"/>
              </a:rPr>
              <a:t>D</a:t>
            </a: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 </a:t>
            </a:r>
            <a:r>
              <a:rPr kumimoji="0" lang="en-US" sz="2400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andere</a:t>
            </a: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uit</a:t>
            </a: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Mein </a:t>
            </a:r>
            <a:r>
              <a:rPr kumimoji="0" lang="en-US" sz="240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Kampf</a:t>
            </a:r>
            <a:r>
              <a:rPr kumimoji="0" lang="en-US" sz="240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van Hitler.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i="1" dirty="0">
              <a:solidFill>
                <a:srgbClr val="FFC000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Link</a:t>
            </a:r>
            <a:r>
              <a:rPr lang="en-US" i="1" dirty="0">
                <a:solidFill>
                  <a:schemeClr val="bg1"/>
                </a:solidFill>
                <a:latin typeface="Georgia" panose="02040502050405020303" pitchFamily="18" charset="0"/>
              </a:rPr>
              <a:t>s of </a:t>
            </a:r>
            <a:r>
              <a:rPr lang="en-US" i="1" dirty="0" err="1">
                <a:solidFill>
                  <a:schemeClr val="bg1"/>
                </a:solidFill>
                <a:latin typeface="Georgia" panose="02040502050405020303" pitchFamily="18" charset="0"/>
              </a:rPr>
              <a:t>Rechts</a:t>
            </a:r>
            <a:r>
              <a:rPr lang="en-US" i="1" dirty="0">
                <a:solidFill>
                  <a:schemeClr val="bg1"/>
                </a:solidFill>
                <a:latin typeface="Georgia" panose="02040502050405020303" pitchFamily="18" charset="0"/>
              </a:rPr>
              <a:t>?</a:t>
            </a:r>
            <a:endParaRPr kumimoji="0" lang="en-US" sz="24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4A1BC-CA34-13B5-11A7-03AA4DF502A9}"/>
              </a:ext>
            </a:extLst>
          </p:cNvPr>
          <p:cNvSpPr txBox="1"/>
          <p:nvPr/>
        </p:nvSpPr>
        <p:spPr>
          <a:xfrm>
            <a:off x="5591331" y="858320"/>
            <a:ext cx="209672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Twee </a:t>
            </a:r>
            <a:r>
              <a:rPr kumimoji="0" lang="en-US" sz="240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citaten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100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E24A1BC-CA34-13B5-11A7-03AA4DF502A9}"/>
              </a:ext>
            </a:extLst>
          </p:cNvPr>
          <p:cNvSpPr txBox="1"/>
          <p:nvPr/>
        </p:nvSpPr>
        <p:spPr>
          <a:xfrm>
            <a:off x="5691520" y="858320"/>
            <a:ext cx="189635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 </a:t>
            </a:r>
            <a:r>
              <a:rPr kumimoji="0" lang="en-US" sz="240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Huxleys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2D41B-29D1-467C-E498-EE7B3DB99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840" y="2257216"/>
            <a:ext cx="1524000" cy="2006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9C2AA3-578E-69F4-F91E-DBCF9F03BA4F}"/>
              </a:ext>
            </a:extLst>
          </p:cNvPr>
          <p:cNvSpPr txBox="1"/>
          <p:nvPr/>
        </p:nvSpPr>
        <p:spPr>
          <a:xfrm>
            <a:off x="5257115" y="2788592"/>
            <a:ext cx="586057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Thomas Henry Huxley (1825 – 1895)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CEB27F-88D7-CAF2-4237-DB34045758BC}"/>
              </a:ext>
            </a:extLst>
          </p:cNvPr>
          <p:cNvSpPr txBox="1"/>
          <p:nvPr/>
        </p:nvSpPr>
        <p:spPr>
          <a:xfrm>
            <a:off x="5764963" y="3666212"/>
            <a:ext cx="681436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Vroege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en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enthousiaste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voorstander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Darwin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Heeft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zelfs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 de term “</a:t>
            </a:r>
            <a:r>
              <a:rPr lang="en-US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Darwinisme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” </a:t>
            </a:r>
            <a:r>
              <a:rPr lang="en-US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uitgevonden</a:t>
            </a:r>
            <a:endParaRPr lang="en-US" b="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Aka “Darwin’s bulldog”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FF1598-A618-FC43-019D-3F9FD942E703}"/>
              </a:ext>
            </a:extLst>
          </p:cNvPr>
          <p:cNvCxnSpPr>
            <a:stCxn id="5" idx="2"/>
          </p:cNvCxnSpPr>
          <p:nvPr/>
        </p:nvCxnSpPr>
        <p:spPr>
          <a:xfrm>
            <a:off x="3666840" y="4263816"/>
            <a:ext cx="0" cy="3037316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3E4F42B-EB4C-AEAB-8750-C43B04D03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20" y="6807498"/>
            <a:ext cx="1397000" cy="18605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A1F5AF-E4D5-823C-0F9F-072F5ACB511A}"/>
              </a:ext>
            </a:extLst>
          </p:cNvPr>
          <p:cNvSpPr txBox="1"/>
          <p:nvPr/>
        </p:nvSpPr>
        <p:spPr>
          <a:xfrm>
            <a:off x="2321169" y="7891262"/>
            <a:ext cx="226546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Aldous (1894 – 1963)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A68BDA-58FD-4D9E-95B1-80E62F7FF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071" y="6535917"/>
            <a:ext cx="1862031" cy="24037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B161F8-F4EF-F1CD-1B9D-3CD3CE15A936}"/>
              </a:ext>
            </a:extLst>
          </p:cNvPr>
          <p:cNvSpPr txBox="1"/>
          <p:nvPr/>
        </p:nvSpPr>
        <p:spPr>
          <a:xfrm>
            <a:off x="8347830" y="6535917"/>
            <a:ext cx="365191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Julian (1887 – 1975)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C3EFB7-1D61-73B9-B7BA-1F6FC9BC62BD}"/>
              </a:ext>
            </a:extLst>
          </p:cNvPr>
          <p:cNvSpPr txBox="1"/>
          <p:nvPr/>
        </p:nvSpPr>
        <p:spPr>
          <a:xfrm>
            <a:off x="9059605" y="7359710"/>
            <a:ext cx="365191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Bioloog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Eugeneticus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Eerste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directeur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UNESCO</a:t>
            </a:r>
          </a:p>
        </p:txBody>
      </p:sp>
    </p:spTree>
    <p:extLst>
      <p:ext uri="{BB962C8B-B14F-4D97-AF65-F5344CB8AC3E}">
        <p14:creationId xmlns:p14="http://schemas.microsoft.com/office/powerpoint/2010/main" val="3811923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EF30CD-D941-08C5-CBF9-04D0B6B572F4}"/>
              </a:ext>
            </a:extLst>
          </p:cNvPr>
          <p:cNvSpPr txBox="1"/>
          <p:nvPr/>
        </p:nvSpPr>
        <p:spPr>
          <a:xfrm>
            <a:off x="2941329" y="728850"/>
            <a:ext cx="712214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Casus: </a:t>
            </a:r>
            <a:r>
              <a:rPr lang="en-US" sz="3200" dirty="0" err="1">
                <a:solidFill>
                  <a:schemeClr val="bg1"/>
                </a:solidFill>
                <a:latin typeface="Georgia" panose="02040502050405020303" pitchFamily="18" charset="0"/>
              </a:rPr>
              <a:t>reproductieve</a:t>
            </a:r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eorgia" panose="02040502050405020303" pitchFamily="18" charset="0"/>
              </a:rPr>
              <a:t>verbetering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A1E24C-E437-5111-BF43-0DE3B6446EC0}"/>
              </a:ext>
            </a:extLst>
          </p:cNvPr>
          <p:cNvSpPr txBox="1"/>
          <p:nvPr/>
        </p:nvSpPr>
        <p:spPr>
          <a:xfrm>
            <a:off x="7967416" y="4000136"/>
            <a:ext cx="407002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Wie is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tegen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is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41180-10E0-3EA9-99BD-5D7AE4627D3A}"/>
              </a:ext>
            </a:extLst>
          </p:cNvPr>
          <p:cNvSpPr txBox="1"/>
          <p:nvPr/>
        </p:nvSpPr>
        <p:spPr>
          <a:xfrm>
            <a:off x="7699714" y="2706055"/>
            <a:ext cx="433772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Reproductieve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verbetering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8C37D-678F-17D9-9839-3854738B9772}"/>
              </a:ext>
            </a:extLst>
          </p:cNvPr>
          <p:cNvSpPr txBox="1"/>
          <p:nvPr/>
        </p:nvSpPr>
        <p:spPr>
          <a:xfrm>
            <a:off x="1509135" y="7662922"/>
            <a:ext cx="316420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1978: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eerste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IVF-baby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geboren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2B17F-6D26-4357-3F6B-43426A8FD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9408" y="7115064"/>
            <a:ext cx="1805705" cy="2398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5979D7-CA2F-AFAE-D8AF-2690BAB75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619" y="6413500"/>
            <a:ext cx="2540000" cy="334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739CBC-44C9-E42E-D863-A74D9A287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76" y="6173012"/>
            <a:ext cx="2808304" cy="3580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2BCB11-E22E-CEF1-508C-5AEEDC760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947" y="2154683"/>
            <a:ext cx="5835321" cy="3237536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A045F6-F113-A72A-0ABB-2D2B473D5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35" y="2161285"/>
            <a:ext cx="1979938" cy="5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74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D32F8-92F0-985C-1E83-153B1D25EF76}"/>
              </a:ext>
            </a:extLst>
          </p:cNvPr>
          <p:cNvSpPr txBox="1"/>
          <p:nvPr/>
        </p:nvSpPr>
        <p:spPr>
          <a:xfrm>
            <a:off x="5387930" y="933979"/>
            <a:ext cx="318035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Aldous Huxley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BF24F-C578-B657-B6F6-EA94249A1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367" y="6434757"/>
            <a:ext cx="3117557" cy="31175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C5A46A-62CD-FD12-576F-B7868B546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580" y="2406119"/>
            <a:ext cx="2310583" cy="34658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1BEBBF-7BE1-3D5D-C6A0-61465B76058B}"/>
              </a:ext>
            </a:extLst>
          </p:cNvPr>
          <p:cNvSpPr txBox="1"/>
          <p:nvPr/>
        </p:nvSpPr>
        <p:spPr>
          <a:xfrm>
            <a:off x="4749656" y="2535048"/>
            <a:ext cx="697947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Brave New World (1931) van Aldous Huxley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F06609-E388-CF4D-0B5A-5F5B370698BB}"/>
              </a:ext>
            </a:extLst>
          </p:cNvPr>
          <p:cNvSpPr txBox="1"/>
          <p:nvPr/>
        </p:nvSpPr>
        <p:spPr>
          <a:xfrm>
            <a:off x="5948463" y="4013006"/>
            <a:ext cx="56595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Via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biomedische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controle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van de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ontwikkeling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de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krijgen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we de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ideale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manier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sociale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controle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8DA9B-4F41-F841-86FC-FC6F06AFF1EA}"/>
              </a:ext>
            </a:extLst>
          </p:cNvPr>
          <p:cNvSpPr txBox="1"/>
          <p:nvPr/>
        </p:nvSpPr>
        <p:spPr>
          <a:xfrm>
            <a:off x="2851181" y="6837418"/>
            <a:ext cx="507350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Ingenieurswezen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(engineering)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1FB4AC-5EB6-7B2C-8131-9D2F03FF9C97}"/>
              </a:ext>
            </a:extLst>
          </p:cNvPr>
          <p:cNvCxnSpPr/>
          <p:nvPr/>
        </p:nvCxnSpPr>
        <p:spPr>
          <a:xfrm flipH="1">
            <a:off x="3840480" y="7531005"/>
            <a:ext cx="633046" cy="759656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AD35AEB-D0D4-5629-EA42-AF5A612D05E3}"/>
              </a:ext>
            </a:extLst>
          </p:cNvPr>
          <p:cNvSpPr txBox="1"/>
          <p:nvPr/>
        </p:nvSpPr>
        <p:spPr>
          <a:xfrm>
            <a:off x="1034602" y="8341726"/>
            <a:ext cx="337162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Controle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de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natuurlijke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omgeving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(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klassiek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1A9F63-08AB-7B0D-A98F-D312EE72B83A}"/>
              </a:ext>
            </a:extLst>
          </p:cNvPr>
          <p:cNvSpPr txBox="1"/>
          <p:nvPr/>
        </p:nvSpPr>
        <p:spPr>
          <a:xfrm>
            <a:off x="5593046" y="8505418"/>
            <a:ext cx="337162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Controle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de </a:t>
            </a:r>
            <a:r>
              <a:rPr kumimoji="0" lang="en-US" sz="2400" b="1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sociale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omgeving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D27518A-DFA4-7CC4-1B87-86C772815B31}"/>
              </a:ext>
            </a:extLst>
          </p:cNvPr>
          <p:cNvCxnSpPr>
            <a:cxnSpLocks/>
          </p:cNvCxnSpPr>
          <p:nvPr/>
        </p:nvCxnSpPr>
        <p:spPr>
          <a:xfrm>
            <a:off x="6327603" y="7531005"/>
            <a:ext cx="579634" cy="810721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62596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D32F8-92F0-985C-1E83-153B1D25EF76}"/>
              </a:ext>
            </a:extLst>
          </p:cNvPr>
          <p:cNvSpPr txBox="1"/>
          <p:nvPr/>
        </p:nvSpPr>
        <p:spPr>
          <a:xfrm>
            <a:off x="4765166" y="933979"/>
            <a:ext cx="442589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Moral Enhancement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733BD-4A87-AA14-CB37-13E481F3A4F4}"/>
              </a:ext>
            </a:extLst>
          </p:cNvPr>
          <p:cNvSpPr txBox="1"/>
          <p:nvPr/>
        </p:nvSpPr>
        <p:spPr>
          <a:xfrm>
            <a:off x="1877925" y="4277664"/>
            <a:ext cx="9852979" cy="4903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Argument: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1.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Probleemstelling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zijn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gewoon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“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gemaakt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leven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in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hoogtechnologische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omgeving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monogamie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leven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in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multiculturele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samenleving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In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ons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verleden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leefden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we (1) face-to-face, (2)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zonder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al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strikte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seksuele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normen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(NB: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levenslange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monogamie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uitvinding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van de KK), (3) in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kleinschalige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homogene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gemeenschappen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08E4E-1B42-F215-D2CA-1F623E04A2FD}"/>
              </a:ext>
            </a:extLst>
          </p:cNvPr>
          <p:cNvSpPr txBox="1"/>
          <p:nvPr/>
        </p:nvSpPr>
        <p:spPr>
          <a:xfrm>
            <a:off x="1524000" y="2298045"/>
            <a:ext cx="1053465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Dé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controversiële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vorm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cognitieve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verbetering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vandaag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technologie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gebruiken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om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individuen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prosociaal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inclusief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maken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05507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D32F8-92F0-985C-1E83-153B1D25EF76}"/>
              </a:ext>
            </a:extLst>
          </p:cNvPr>
          <p:cNvSpPr txBox="1"/>
          <p:nvPr/>
        </p:nvSpPr>
        <p:spPr>
          <a:xfrm>
            <a:off x="4600060" y="933979"/>
            <a:ext cx="475611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Cognitieve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problemen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6C31614-B3A6-E6E5-7B21-790086BE5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21" y="3433607"/>
            <a:ext cx="4517623" cy="5147544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C50A2E8-26FF-4FB4-0C2E-F0CC3C63B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85" y="3299904"/>
            <a:ext cx="5463359" cy="5281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9565B-2FD0-6529-5BD8-F7F54F9A3CFC}"/>
              </a:ext>
            </a:extLst>
          </p:cNvPr>
          <p:cNvSpPr txBox="1"/>
          <p:nvPr/>
        </p:nvSpPr>
        <p:spPr>
          <a:xfrm>
            <a:off x="7239120" y="8714854"/>
            <a:ext cx="500602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Twenge, Jean M., Jonathan Haidt, Thomas E. Joiner, and W. Keith Campbell. 2020. “Underestimating Digital Media Harm.” </a:t>
            </a:r>
            <a:r>
              <a:rPr lang="en-IE" sz="12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Nature Human Behaviour</a:t>
            </a:r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4 (4): 346–48.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05C460-1625-0FD4-1EE9-429B20ECF6C8}"/>
              </a:ext>
            </a:extLst>
          </p:cNvPr>
          <p:cNvSpPr txBox="1"/>
          <p:nvPr/>
        </p:nvSpPr>
        <p:spPr>
          <a:xfrm>
            <a:off x="1029267" y="9107269"/>
            <a:ext cx="564577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Twenge, Jean M. 2020. “Why Increases in Adolescent Depression May Be Linked to the Technological Environment.” </a:t>
            </a:r>
            <a:r>
              <a:rPr lang="en-IE" sz="12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Current Opinion in Psychology</a:t>
            </a:r>
            <a:r>
              <a:rPr lang="en-IE" sz="1200" b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32 (April): 89–94. </a:t>
            </a:r>
          </a:p>
        </p:txBody>
      </p:sp>
    </p:spTree>
    <p:extLst>
      <p:ext uri="{BB962C8B-B14F-4D97-AF65-F5344CB8AC3E}">
        <p14:creationId xmlns:p14="http://schemas.microsoft.com/office/powerpoint/2010/main" val="2046421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E24FB3-8109-2738-28DF-B15D348D2781}"/>
              </a:ext>
            </a:extLst>
          </p:cNvPr>
          <p:cNvSpPr txBox="1"/>
          <p:nvPr/>
        </p:nvSpPr>
        <p:spPr>
          <a:xfrm>
            <a:off x="4215106" y="819188"/>
            <a:ext cx="53396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Cognitieve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problemen</a:t>
            </a:r>
            <a:endParaRPr lang="en-US" sz="3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2C0F768-7D78-C938-C46A-6779A1B2C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50" y="2082005"/>
            <a:ext cx="5797550" cy="3377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0078BF-B147-12C9-ADD0-5BF0DE9062ED}"/>
              </a:ext>
            </a:extLst>
          </p:cNvPr>
          <p:cNvSpPr txBox="1"/>
          <p:nvPr/>
        </p:nvSpPr>
        <p:spPr>
          <a:xfrm>
            <a:off x="7686295" y="3670981"/>
            <a:ext cx="4231148" cy="1246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500" b="0" dirty="0">
                <a:solidFill>
                  <a:schemeClr val="bg1"/>
                </a:solidFill>
                <a:latin typeface="Georgia" panose="02040502050405020303" pitchFamily="18" charset="0"/>
              </a:rPr>
              <a:t>Van den Berg, L., &amp; </a:t>
            </a:r>
            <a:r>
              <a:rPr lang="en-GB" sz="1500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Mortelmans</a:t>
            </a:r>
            <a:r>
              <a:rPr lang="en-GB" sz="1500" b="0" dirty="0">
                <a:solidFill>
                  <a:schemeClr val="bg1"/>
                </a:solidFill>
                <a:latin typeface="Georgia" panose="02040502050405020303" pitchFamily="18" charset="0"/>
              </a:rPr>
              <a:t>, D. (2018). De </a:t>
            </a:r>
            <a:r>
              <a:rPr lang="en-GB" sz="1500" b="0" dirty="0" err="1">
                <a:solidFill>
                  <a:schemeClr val="bg1"/>
                </a:solidFill>
                <a:latin typeface="Georgia" panose="02040502050405020303" pitchFamily="18" charset="0"/>
              </a:rPr>
              <a:t>Onzichtbare</a:t>
            </a:r>
            <a:r>
              <a:rPr lang="en-GB" sz="1500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GB" sz="1500" b="0" dirty="0" err="1">
                <a:solidFill>
                  <a:schemeClr val="bg1"/>
                </a:solidFill>
                <a:latin typeface="Georgia" panose="02040502050405020303" pitchFamily="18" charset="0"/>
              </a:rPr>
              <a:t>Scheidingsgolf</a:t>
            </a:r>
            <a:r>
              <a:rPr lang="en-GB" sz="1500" b="0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  <a:r>
              <a:rPr lang="en-GB" sz="1500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GB" sz="1500" b="0" dirty="0">
                <a:solidFill>
                  <a:schemeClr val="bg1"/>
                </a:solidFill>
                <a:latin typeface="Georgia" panose="02040502050405020303" pitchFamily="18" charset="0"/>
              </a:rPr>
              <a:t> analyse van </a:t>
            </a:r>
            <a:r>
              <a:rPr lang="en-GB" sz="1500" b="0" dirty="0" err="1">
                <a:solidFill>
                  <a:schemeClr val="bg1"/>
                </a:solidFill>
                <a:latin typeface="Georgia" panose="02040502050405020303" pitchFamily="18" charset="0"/>
              </a:rPr>
              <a:t>relatieontbindin</a:t>
            </a:r>
            <a:r>
              <a:rPr lang="en-GB" sz="1500" b="0" dirty="0">
                <a:solidFill>
                  <a:schemeClr val="bg1"/>
                </a:solidFill>
                <a:latin typeface="Georgia" panose="02040502050405020303" pitchFamily="18" charset="0"/>
              </a:rPr>
              <a:t> van </a:t>
            </a:r>
            <a:r>
              <a:rPr lang="en-GB" sz="1500" b="0" dirty="0" err="1">
                <a:solidFill>
                  <a:schemeClr val="bg1"/>
                </a:solidFill>
                <a:latin typeface="Georgia" panose="02040502050405020303" pitchFamily="18" charset="0"/>
              </a:rPr>
              <a:t>samenwonenden</a:t>
            </a:r>
            <a:r>
              <a:rPr lang="en-GB" sz="1500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GB" sz="1500" b="0" dirty="0" err="1">
                <a:solidFill>
                  <a:schemeClr val="bg1"/>
                </a:solidFill>
                <a:latin typeface="Georgia" panose="02040502050405020303" pitchFamily="18" charset="0"/>
              </a:rPr>
              <a:t>en</a:t>
            </a:r>
            <a:r>
              <a:rPr lang="en-GB" sz="1500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GB" sz="1500" b="0" dirty="0" err="1">
                <a:solidFill>
                  <a:schemeClr val="bg1"/>
                </a:solidFill>
                <a:latin typeface="Georgia" panose="02040502050405020303" pitchFamily="18" charset="0"/>
              </a:rPr>
              <a:t>gehuwden</a:t>
            </a:r>
            <a:r>
              <a:rPr lang="en-GB" sz="1500" b="0" dirty="0">
                <a:solidFill>
                  <a:schemeClr val="bg1"/>
                </a:solidFill>
                <a:latin typeface="Georgia" panose="02040502050405020303" pitchFamily="18" charset="0"/>
              </a:rPr>
              <a:t> in </a:t>
            </a:r>
            <a:r>
              <a:rPr lang="en-GB" sz="1500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België</a:t>
            </a:r>
            <a:r>
              <a:rPr lang="en-GB" sz="1500" b="0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  <a:r>
              <a:rPr lang="en-GB" sz="1500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Relaties</a:t>
            </a:r>
            <a:r>
              <a:rPr lang="en-GB" sz="1500" b="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GB" sz="1500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en</a:t>
            </a:r>
            <a:r>
              <a:rPr lang="en-GB" sz="1500" b="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GB" sz="1500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Nieuwe</a:t>
            </a:r>
            <a:r>
              <a:rPr lang="en-GB" sz="1500" b="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GB" sz="1500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Gezinnen</a:t>
            </a:r>
            <a:r>
              <a:rPr lang="en-GB" sz="1500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GB" sz="1500" b="0" i="1" dirty="0">
                <a:solidFill>
                  <a:schemeClr val="bg1"/>
                </a:solidFill>
                <a:latin typeface="Georgia" panose="02040502050405020303" pitchFamily="18" charset="0"/>
              </a:rPr>
              <a:t>8</a:t>
            </a:r>
            <a:r>
              <a:rPr lang="en-GB" sz="1500" b="0" dirty="0">
                <a:solidFill>
                  <a:schemeClr val="bg1"/>
                </a:solidFill>
                <a:latin typeface="Georgia" panose="02040502050405020303" pitchFamily="18" charset="0"/>
              </a:rPr>
              <a:t>(1), 1–31.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03FF6936-BE7E-45AB-2BA4-F7F42965F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5699431"/>
            <a:ext cx="4996623" cy="3525394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F236779C-DB84-E725-C34A-4F7C57753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50" y="5591026"/>
            <a:ext cx="5797551" cy="37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43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E24FB3-8109-2738-28DF-B15D348D2781}"/>
              </a:ext>
            </a:extLst>
          </p:cNvPr>
          <p:cNvSpPr txBox="1"/>
          <p:nvPr/>
        </p:nvSpPr>
        <p:spPr>
          <a:xfrm>
            <a:off x="4215106" y="819188"/>
            <a:ext cx="53396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Cognitieve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problemen</a:t>
            </a:r>
            <a:endParaRPr lang="en-US" sz="3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7D660-49D2-3C7E-8F0C-4160DFA9B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417" y="7156827"/>
            <a:ext cx="3082342" cy="2047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3E063F-EB41-1FC9-74E9-914EF480C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926" y="3902905"/>
            <a:ext cx="2342634" cy="3253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C8C23-5317-82CA-CB25-DA98CF74A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417" y="2398169"/>
            <a:ext cx="2679243" cy="1911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7B861A-EB9C-A024-BABA-47FEDDFCA72A}"/>
              </a:ext>
            </a:extLst>
          </p:cNvPr>
          <p:cNvSpPr txBox="1"/>
          <p:nvPr/>
        </p:nvSpPr>
        <p:spPr>
          <a:xfrm>
            <a:off x="5266985" y="3541557"/>
            <a:ext cx="7552268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ourant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verhaal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in het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publiek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discours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457200" marR="0" indent="-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Populisme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= de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laagste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discriminerende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tendensen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van de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bevolking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komen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tevoorschijn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pPr marL="457200" marR="0" indent="-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marR="0" indent="-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Diep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gewortelde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tendensen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naar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racisme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/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xenofobie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/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seksisme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</a:t>
            </a:r>
            <a:r>
              <a:rPr lang="en-US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reactie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tegen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multiculturele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, post-</a:t>
            </a:r>
            <a:r>
              <a:rPr lang="en-US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feministische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maatschappij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CCDA14-8D6F-4B82-4E0D-F1893F151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394" y="4567329"/>
            <a:ext cx="1748107" cy="24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7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E24FB3-8109-2738-28DF-B15D348D2781}"/>
              </a:ext>
            </a:extLst>
          </p:cNvPr>
          <p:cNvSpPr txBox="1"/>
          <p:nvPr/>
        </p:nvSpPr>
        <p:spPr>
          <a:xfrm>
            <a:off x="4215109" y="819188"/>
            <a:ext cx="53396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Cognitieve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problemen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50FCF0-1513-6867-889E-8EC868998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4868"/>
            <a:ext cx="4700555" cy="24543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C424A2-AA7D-7A08-6DD8-9C40C0883C8D}"/>
              </a:ext>
            </a:extLst>
          </p:cNvPr>
          <p:cNvSpPr txBox="1"/>
          <p:nvPr/>
        </p:nvSpPr>
        <p:spPr>
          <a:xfrm>
            <a:off x="5113175" y="2478074"/>
            <a:ext cx="7539135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weten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dat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klimaatverandering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gebeurt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457200" marR="0" indent="-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weten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dat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het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grote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risico’s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inhoudt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dat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we die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risico’s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willen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inperken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dat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we minder CO2/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methaan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moeten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uitstoten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Maar… 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hoe de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lasten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verdelen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???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7ED833-31BD-CC9B-D412-A95676E3CFCA}"/>
              </a:ext>
            </a:extLst>
          </p:cNvPr>
          <p:cNvSpPr txBox="1"/>
          <p:nvPr/>
        </p:nvSpPr>
        <p:spPr>
          <a:xfrm>
            <a:off x="880185" y="5935574"/>
            <a:ext cx="11562600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11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december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1997: Kyoto protocol</a:t>
            </a:r>
          </a:p>
          <a:p>
            <a:r>
              <a:rPr lang="en-US" dirty="0">
                <a:solidFill>
                  <a:schemeClr val="bg1"/>
                </a:solidFill>
              </a:rPr>
              <a:t>25 </a:t>
            </a:r>
            <a:r>
              <a:rPr lang="en-US" dirty="0" err="1">
                <a:solidFill>
                  <a:schemeClr val="bg1"/>
                </a:solidFill>
              </a:rPr>
              <a:t>juli</a:t>
            </a:r>
            <a:r>
              <a:rPr lang="en-US" dirty="0">
                <a:solidFill>
                  <a:schemeClr val="bg1"/>
                </a:solidFill>
              </a:rPr>
              <a:t> 1997: Byrd–Hagel Resolution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it is the sense of the Senate that–  the United States should not be a signatory to any protocol (…)  mandate new commitments to limit or reduce greenhouse gas emissions </a:t>
            </a:r>
            <a:r>
              <a:rPr lang="en-IE" b="0" dirty="0">
                <a:solidFill>
                  <a:srgbClr val="FFC000"/>
                </a:solidFill>
                <a:latin typeface="Georgia" panose="02040502050405020303" pitchFamily="18" charset="0"/>
              </a:rPr>
              <a:t>(…) unless the protocol or other agreement also mandates new specific scheduled commitments to limit or reduce greenhouse gas emissions for Developing Country Parties </a:t>
            </a:r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… “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D2D8DD-0CE7-1551-6C6F-24DC86FF2D32}"/>
              </a:ext>
            </a:extLst>
          </p:cNvPr>
          <p:cNvSpPr txBox="1"/>
          <p:nvPr/>
        </p:nvSpPr>
        <p:spPr>
          <a:xfrm>
            <a:off x="3633189" y="8992821"/>
            <a:ext cx="6503436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300" b="0" dirty="0">
                <a:solidFill>
                  <a:schemeClr val="bg1"/>
                </a:solidFill>
                <a:latin typeface="Georgia" panose="02040502050405020303" pitchFamily="18" charset="0"/>
              </a:rPr>
              <a:t>https://</a:t>
            </a:r>
            <a:r>
              <a:rPr lang="en-US" sz="1300" b="0" dirty="0" err="1">
                <a:solidFill>
                  <a:schemeClr val="bg1"/>
                </a:solidFill>
                <a:latin typeface="Georgia" panose="02040502050405020303" pitchFamily="18" charset="0"/>
              </a:rPr>
              <a:t>www.govinfo.gov</a:t>
            </a:r>
            <a:r>
              <a:rPr lang="en-US" sz="1300" b="0" dirty="0">
                <a:solidFill>
                  <a:schemeClr val="bg1"/>
                </a:solidFill>
                <a:latin typeface="Georgia" panose="02040502050405020303" pitchFamily="18" charset="0"/>
              </a:rPr>
              <a:t>/content/pkg/BILLS-105sres98ats/pdf/BILLS-105sres98ats.pdf</a:t>
            </a:r>
          </a:p>
        </p:txBody>
      </p:sp>
    </p:spTree>
    <p:extLst>
      <p:ext uri="{BB962C8B-B14F-4D97-AF65-F5344CB8AC3E}">
        <p14:creationId xmlns:p14="http://schemas.microsoft.com/office/powerpoint/2010/main" val="3948560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E24FB3-8109-2738-28DF-B15D348D2781}"/>
              </a:ext>
            </a:extLst>
          </p:cNvPr>
          <p:cNvSpPr txBox="1"/>
          <p:nvPr/>
        </p:nvSpPr>
        <p:spPr>
          <a:xfrm>
            <a:off x="4215109" y="819188"/>
            <a:ext cx="53396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Cognitieve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problemen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8F480A-0300-D9ED-88FA-D08251E8D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11" y="2359002"/>
            <a:ext cx="4740858" cy="1562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C37F6-0DAC-0D1F-E8AC-3126B90DCF48}"/>
              </a:ext>
            </a:extLst>
          </p:cNvPr>
          <p:cNvSpPr txBox="1"/>
          <p:nvPr/>
        </p:nvSpPr>
        <p:spPr>
          <a:xfrm>
            <a:off x="5498844" y="2311256"/>
            <a:ext cx="753732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2001: VS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trekt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zicht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terug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uit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de Kyoto protocol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Egoïsme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? 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Tragedy of the Commons?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44CB5B-1C27-044E-9281-9A37BBDB86AC}"/>
              </a:ext>
            </a:extLst>
          </p:cNvPr>
          <p:cNvSpPr txBox="1"/>
          <p:nvPr/>
        </p:nvSpPr>
        <p:spPr>
          <a:xfrm>
            <a:off x="188606" y="4883685"/>
            <a:ext cx="1230304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Klimaatproblematiek</a:t>
            </a:r>
            <a:r>
              <a:rPr kumimoji="0" lang="en-US" sz="2400" b="1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wordt</a:t>
            </a:r>
            <a:r>
              <a:rPr kumimoji="0" lang="en-US" sz="2400" b="1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steeds </a:t>
            </a:r>
            <a:r>
              <a:rPr kumimoji="0" lang="en-US" sz="2400" b="1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meer</a:t>
            </a:r>
            <a:r>
              <a:rPr kumimoji="0" lang="en-US" sz="2400" b="1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weergegeven</a:t>
            </a:r>
            <a:r>
              <a:rPr kumimoji="0" lang="en-US" sz="2400" b="1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als</a:t>
            </a:r>
            <a:r>
              <a:rPr kumimoji="0" lang="en-US" sz="2400" b="1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1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1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morele</a:t>
            </a:r>
            <a:r>
              <a:rPr kumimoji="0" lang="en-US" sz="2400" b="1" i="1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1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kwestie</a:t>
            </a:r>
            <a:endParaRPr kumimoji="0" lang="en-US" sz="2400" b="1" i="0" u="sng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F638C9-7D40-C398-1A33-7869A6E02C75}"/>
              </a:ext>
            </a:extLst>
          </p:cNvPr>
          <p:cNvSpPr txBox="1"/>
          <p:nvPr/>
        </p:nvSpPr>
        <p:spPr>
          <a:xfrm>
            <a:off x="2458582" y="8149582"/>
            <a:ext cx="689065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IE" b="0" dirty="0">
                <a:solidFill>
                  <a:schemeClr val="bg1"/>
                </a:solidFill>
                <a:latin typeface="Georgia" panose="02040502050405020303" pitchFamily="18" charset="0"/>
              </a:rPr>
              <a:t>”</a:t>
            </a:r>
            <a:r>
              <a:rPr lang="en-IE" b="0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… the failure of governments to act on the climate crisis in the face of overwhelming scientific evidence may well be the biggest inter-generational human rights violation in history.”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296C5-5972-54A4-C1EF-F56B8D3BE30B}"/>
              </a:ext>
            </a:extLst>
          </p:cNvPr>
          <p:cNvSpPr txBox="1"/>
          <p:nvPr/>
        </p:nvSpPr>
        <p:spPr>
          <a:xfrm>
            <a:off x="9588525" y="8818938"/>
            <a:ext cx="3391677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Georgia" panose="02040502050405020303" pitchFamily="18" charset="0"/>
              </a:rPr>
              <a:t>https://</a:t>
            </a:r>
            <a:r>
              <a:rPr lang="en-US" sz="1500" dirty="0" err="1">
                <a:solidFill>
                  <a:schemeClr val="bg1"/>
                </a:solidFill>
                <a:latin typeface="Georgia" panose="02040502050405020303" pitchFamily="18" charset="0"/>
              </a:rPr>
              <a:t>www.amnesty.org</a:t>
            </a:r>
            <a:r>
              <a:rPr lang="en-US" sz="1500" dirty="0">
                <a:solidFill>
                  <a:schemeClr val="bg1"/>
                </a:solidFill>
                <a:latin typeface="Georgia" panose="02040502050405020303" pitchFamily="18" charset="0"/>
              </a:rPr>
              <a:t>/</a:t>
            </a:r>
            <a:r>
              <a:rPr lang="en-US" sz="1500" dirty="0" err="1">
                <a:solidFill>
                  <a:schemeClr val="bg1"/>
                </a:solidFill>
                <a:latin typeface="Georgia" panose="02040502050405020303" pitchFamily="18" charset="0"/>
              </a:rPr>
              <a:t>en</a:t>
            </a:r>
            <a:r>
              <a:rPr lang="en-US" sz="1500" dirty="0">
                <a:solidFill>
                  <a:schemeClr val="bg1"/>
                </a:solidFill>
                <a:latin typeface="Georgia" panose="02040502050405020303" pitchFamily="18" charset="0"/>
              </a:rPr>
              <a:t>/what-we-do/climate-change/</a:t>
            </a:r>
          </a:p>
        </p:txBody>
      </p:sp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32BD408E-66F3-DF70-8356-C673C0E6C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7483"/>
            <a:ext cx="1492898" cy="605453"/>
          </a:xfrm>
          <a:prstGeom prst="rect">
            <a:avLst/>
          </a:prstGeom>
        </p:spPr>
      </p:pic>
      <p:pic>
        <p:nvPicPr>
          <p:cNvPr id="18" name="Picture 17" descr="Text&#10;&#10;Description automatically generated with low confidence">
            <a:extLst>
              <a:ext uri="{FF2B5EF4-FFF2-40B4-BE49-F238E27FC236}">
                <a16:creationId xmlns:a16="http://schemas.microsoft.com/office/drawing/2014/main" id="{A258E8F8-86D7-D072-EE92-8FBD3E089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7" y="5987264"/>
            <a:ext cx="3600450" cy="1181100"/>
          </a:xfrm>
          <a:prstGeom prst="rect">
            <a:avLst/>
          </a:prstGeom>
        </p:spPr>
      </p:pic>
      <p:pic>
        <p:nvPicPr>
          <p:cNvPr id="20" name="Picture 19" descr="Text&#10;&#10;Description automatically generated with low confidence">
            <a:extLst>
              <a:ext uri="{FF2B5EF4-FFF2-40B4-BE49-F238E27FC236}">
                <a16:creationId xmlns:a16="http://schemas.microsoft.com/office/drawing/2014/main" id="{F23E86C8-E658-6D5A-D1C3-2F1CC46AB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69" y="5690076"/>
            <a:ext cx="3771900" cy="1435100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5F6C2BD5-AC13-9443-C3B0-5757708E3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669" y="5581256"/>
            <a:ext cx="1828188" cy="158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43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D32F8-92F0-985C-1E83-153B1D25EF76}"/>
              </a:ext>
            </a:extLst>
          </p:cNvPr>
          <p:cNvSpPr txBox="1"/>
          <p:nvPr/>
        </p:nvSpPr>
        <p:spPr>
          <a:xfrm>
            <a:off x="4765166" y="933979"/>
            <a:ext cx="442589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Moral Enhancement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733BD-4A87-AA14-CB37-13E481F3A4F4}"/>
              </a:ext>
            </a:extLst>
          </p:cNvPr>
          <p:cNvSpPr txBox="1"/>
          <p:nvPr/>
        </p:nvSpPr>
        <p:spPr>
          <a:xfrm>
            <a:off x="916993" y="2074278"/>
            <a:ext cx="9852979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Argument van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vandaag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1.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Probleemstelling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zijn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gewoon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“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gemaakt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leven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in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hoogtechnologische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omgeving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monogamie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leven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in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multiculturele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samenleving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In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ons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verleden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leefden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we (1) face-to-face, (2)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zonder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al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strikte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seksuele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normen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(NB: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levenslange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monogamie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uitvinding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van de KK), (3) in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kleinschalige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homogene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gemeenschappen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0B0C2-677E-D0F1-3A24-F24971BFC870}"/>
              </a:ext>
            </a:extLst>
          </p:cNvPr>
          <p:cNvSpPr txBox="1"/>
          <p:nvPr/>
        </p:nvSpPr>
        <p:spPr>
          <a:xfrm>
            <a:off x="2648869" y="6608853"/>
            <a:ext cx="861293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Eenzaamheid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depressie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Relatie-ellende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Terugkeer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racisme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/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seksisme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Klimaatverandering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als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moreel-cognitief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probleem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91802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ED32F8-92F0-985C-1E83-153B1D25EF76}"/>
              </a:ext>
            </a:extLst>
          </p:cNvPr>
          <p:cNvSpPr txBox="1"/>
          <p:nvPr/>
        </p:nvSpPr>
        <p:spPr>
          <a:xfrm>
            <a:off x="4765166" y="933979"/>
            <a:ext cx="442589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Moral Enhancement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733BD-4A87-AA14-CB37-13E481F3A4F4}"/>
              </a:ext>
            </a:extLst>
          </p:cNvPr>
          <p:cNvSpPr txBox="1"/>
          <p:nvPr/>
        </p:nvSpPr>
        <p:spPr>
          <a:xfrm>
            <a:off x="1287375" y="3966089"/>
            <a:ext cx="9852979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Argument: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1.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Probleemstelling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zijn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gewoon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“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gemaakt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leven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in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hoogtechnologische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omgeving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monogamie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leven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in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multiculturele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samenleving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08E4E-1B42-F215-D2CA-1F623E04A2FD}"/>
              </a:ext>
            </a:extLst>
          </p:cNvPr>
          <p:cNvSpPr txBox="1"/>
          <p:nvPr/>
        </p:nvSpPr>
        <p:spPr>
          <a:xfrm>
            <a:off x="1524000" y="2298045"/>
            <a:ext cx="1053465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Dé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controversiële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vorm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cognitieve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verbetering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vandaag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technologie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gebruiken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om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individuen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prosociaal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inclusief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maken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C5796-C0CE-3D40-8D6A-DBD8CC25F359}"/>
              </a:ext>
            </a:extLst>
          </p:cNvPr>
          <p:cNvSpPr txBox="1"/>
          <p:nvPr/>
        </p:nvSpPr>
        <p:spPr>
          <a:xfrm>
            <a:off x="6499226" y="7850125"/>
            <a:ext cx="6505574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Eenzaamheid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depressie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Relatie-ellende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Terugkeer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racisme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/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seksisme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Klimaatverandering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als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moreel-cognitief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probleem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3465E-5A85-9406-767D-C71E05447AAE}"/>
              </a:ext>
            </a:extLst>
          </p:cNvPr>
          <p:cNvSpPr txBox="1"/>
          <p:nvPr/>
        </p:nvSpPr>
        <p:spPr>
          <a:xfrm>
            <a:off x="1287375" y="8583659"/>
            <a:ext cx="47529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Kijk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naar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al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deze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problemen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551428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E24FB3-8109-2738-28DF-B15D348D2781}"/>
              </a:ext>
            </a:extLst>
          </p:cNvPr>
          <p:cNvSpPr txBox="1"/>
          <p:nvPr/>
        </p:nvSpPr>
        <p:spPr>
          <a:xfrm>
            <a:off x="3864053" y="819188"/>
            <a:ext cx="604171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Technologie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ter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redding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?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5" name="Picture 4" descr="A picture containing text, book, old&#10;&#10;Description automatically generated">
            <a:extLst>
              <a:ext uri="{FF2B5EF4-FFF2-40B4-BE49-F238E27FC236}">
                <a16:creationId xmlns:a16="http://schemas.microsoft.com/office/drawing/2014/main" id="{E4738623-D138-8BF7-BBD2-E498608E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49" y="3321698"/>
            <a:ext cx="4092386" cy="643190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26739EA-ACF3-5FC0-6E3D-E555760EF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83" y="3044371"/>
            <a:ext cx="4380168" cy="6709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CBCB16-821D-BEFC-EECC-A44E48BDF140}"/>
              </a:ext>
            </a:extLst>
          </p:cNvPr>
          <p:cNvSpPr txBox="1"/>
          <p:nvPr/>
        </p:nvSpPr>
        <p:spPr>
          <a:xfrm>
            <a:off x="1491604" y="2024112"/>
            <a:ext cx="667009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2.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Respons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pharmaceutische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verbetering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66716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EF30CD-D941-08C5-CBF9-04D0B6B572F4}"/>
              </a:ext>
            </a:extLst>
          </p:cNvPr>
          <p:cNvSpPr txBox="1"/>
          <p:nvPr/>
        </p:nvSpPr>
        <p:spPr>
          <a:xfrm>
            <a:off x="2934124" y="728850"/>
            <a:ext cx="713656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(</a:t>
            </a:r>
            <a:r>
              <a:rPr lang="en-US" sz="3200" dirty="0" err="1">
                <a:solidFill>
                  <a:schemeClr val="bg1"/>
                </a:solidFill>
                <a:latin typeface="Georgia" panose="02040502050405020303" pitchFamily="18" charset="0"/>
              </a:rPr>
              <a:t>Echte</a:t>
            </a:r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 test-tube baby’s </a:t>
            </a:r>
            <a:r>
              <a:rPr lang="en-US" sz="3200" dirty="0" err="1">
                <a:solidFill>
                  <a:schemeClr val="bg1"/>
                </a:solidFill>
                <a:latin typeface="Georgia" panose="02040502050405020303" pitchFamily="18" charset="0"/>
              </a:rPr>
              <a:t>nog</a:t>
            </a:r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eorgia" panose="02040502050405020303" pitchFamily="18" charset="0"/>
              </a:rPr>
              <a:t>veraf</a:t>
            </a:r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E441A2-07EE-064B-2BC6-F832CBD5E62C}"/>
              </a:ext>
            </a:extLst>
          </p:cNvPr>
          <p:cNvSpPr txBox="1"/>
          <p:nvPr/>
        </p:nvSpPr>
        <p:spPr>
          <a:xfrm>
            <a:off x="1632579" y="2115353"/>
            <a:ext cx="371415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Echte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test-tube baby’s?</a:t>
            </a:r>
          </a:p>
        </p:txBody>
      </p:sp>
      <p:pic>
        <p:nvPicPr>
          <p:cNvPr id="12" name="Picture 11" descr="A glass of yellow liquid&#10;&#10;Description automatically generated with low confidence">
            <a:extLst>
              <a:ext uri="{FF2B5EF4-FFF2-40B4-BE49-F238E27FC236}">
                <a16:creationId xmlns:a16="http://schemas.microsoft.com/office/drawing/2014/main" id="{46D57AF2-956B-32B0-1883-E8A482CE9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034" y="3275239"/>
            <a:ext cx="1920530" cy="32031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094D79-B008-AAD6-31B0-72AF67779522}"/>
              </a:ext>
            </a:extLst>
          </p:cNvPr>
          <p:cNvSpPr txBox="1"/>
          <p:nvPr/>
        </p:nvSpPr>
        <p:spPr>
          <a:xfrm>
            <a:off x="2355178" y="4456171"/>
            <a:ext cx="544154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Muisembryo’s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kunnen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nu (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deels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 in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buisje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worden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ontwikkeld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71510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E24FB3-8109-2738-28DF-B15D348D2781}"/>
              </a:ext>
            </a:extLst>
          </p:cNvPr>
          <p:cNvSpPr txBox="1"/>
          <p:nvPr/>
        </p:nvSpPr>
        <p:spPr>
          <a:xfrm>
            <a:off x="3864053" y="819188"/>
            <a:ext cx="604171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Technologie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ter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redding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?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BCB16-821D-BEFC-EECC-A44E48BDF140}"/>
              </a:ext>
            </a:extLst>
          </p:cNvPr>
          <p:cNvSpPr txBox="1"/>
          <p:nvPr/>
        </p:nvSpPr>
        <p:spPr>
          <a:xfrm>
            <a:off x="1670487" y="2071555"/>
            <a:ext cx="776013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2.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Tweede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soort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respons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algorithm engineering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526B7EF-46A1-8AD3-D9B8-461D4EDCB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65" y="2942039"/>
            <a:ext cx="4292559" cy="2755001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564EC163-CA0B-97DC-E92D-D0203D441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73" y="5312780"/>
            <a:ext cx="3435963" cy="4440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2BFD4C-E413-64F4-249D-859AB6FCF8D2}"/>
              </a:ext>
            </a:extLst>
          </p:cNvPr>
          <p:cNvSpPr txBox="1"/>
          <p:nvPr/>
        </p:nvSpPr>
        <p:spPr>
          <a:xfrm>
            <a:off x="6440484" y="8513784"/>
            <a:ext cx="508790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Handleiding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Google “content raters”</a:t>
            </a:r>
          </a:p>
        </p:txBody>
      </p:sp>
    </p:spTree>
    <p:extLst>
      <p:ext uri="{BB962C8B-B14F-4D97-AF65-F5344CB8AC3E}">
        <p14:creationId xmlns:p14="http://schemas.microsoft.com/office/powerpoint/2010/main" val="2110658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E24FB3-8109-2738-28DF-B15D348D2781}"/>
              </a:ext>
            </a:extLst>
          </p:cNvPr>
          <p:cNvSpPr txBox="1"/>
          <p:nvPr/>
        </p:nvSpPr>
        <p:spPr>
          <a:xfrm>
            <a:off x="3864053" y="819188"/>
            <a:ext cx="604171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Technologie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ter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redding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?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91332-25C8-205C-2AFC-249BDE1D058D}"/>
              </a:ext>
            </a:extLst>
          </p:cNvPr>
          <p:cNvSpPr txBox="1"/>
          <p:nvPr/>
        </p:nvSpPr>
        <p:spPr>
          <a:xfrm>
            <a:off x="858276" y="2406239"/>
            <a:ext cx="11187073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Het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probleem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is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oud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probleem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arenBoth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ontwerpt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verbeteringstechnologie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 </a:t>
            </a: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arenBoth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beslist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hoe het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toegepast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moet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worden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hoe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uitzonderingen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worden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gemaakt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B28EB-9518-8EE1-9C96-B99CC48C4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772" y="5503421"/>
            <a:ext cx="2139577" cy="32093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B8E796-49E8-A92B-25CB-C902AE11FE77}"/>
              </a:ext>
            </a:extLst>
          </p:cNvPr>
          <p:cNvSpPr txBox="1"/>
          <p:nvPr/>
        </p:nvSpPr>
        <p:spPr>
          <a:xfrm>
            <a:off x="858276" y="5022511"/>
            <a:ext cx="8819909" cy="4154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3. Data-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isme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data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zijn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belangrijker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dan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voorkeuren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 (“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Mensen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weten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toch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niet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echt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wat ze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willen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zijn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gemakkelijk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manipuleerbaar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.”)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4.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Politieke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problemen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(hoe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waarden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/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voorkeuren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tegen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elkaar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af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wegen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via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dialoog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/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debat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)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worden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zo </a:t>
            </a:r>
            <a:r>
              <a:rPr lang="en-US" b="0" i="1" dirty="0" err="1">
                <a:solidFill>
                  <a:srgbClr val="FFC000"/>
                </a:solidFill>
                <a:latin typeface="Georgia" panose="02040502050405020303" pitchFamily="18" charset="0"/>
              </a:rPr>
              <a:t>ingenieursproblemen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(hoe de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mogelijke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gevolgen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zo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precies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mogelijk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berekenen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).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5. 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eugenetica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is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historische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waarschuwing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54526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50647-0FE3-BEE2-2EA4-14BE40FE3CE0}"/>
              </a:ext>
            </a:extLst>
          </p:cNvPr>
          <p:cNvSpPr txBox="1"/>
          <p:nvPr/>
        </p:nvSpPr>
        <p:spPr>
          <a:xfrm>
            <a:off x="5166043" y="828701"/>
            <a:ext cx="23948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Overzicht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5EEAE-8000-879C-873D-74E9F0C315C1}"/>
              </a:ext>
            </a:extLst>
          </p:cNvPr>
          <p:cNvSpPr txBox="1"/>
          <p:nvPr/>
        </p:nvSpPr>
        <p:spPr>
          <a:xfrm>
            <a:off x="1546512" y="2794178"/>
            <a:ext cx="10473398" cy="4165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Doel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voorbijgaan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aan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zwart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-wit “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of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tegen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?”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debatten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  <a:b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</a:b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1. 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echte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kwestie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gaat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over 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HOE 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men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moet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omgaan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met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nieuwe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verbeteringstechnologie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–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niet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of men die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technologie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moet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weren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Autonomie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dominant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principe</a:t>
            </a:r>
            <a:b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3.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Discussie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twee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soorten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bezorgdheid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D523C7-676C-ECB9-D2E0-50C6D7F4C98F}"/>
              </a:ext>
            </a:extLst>
          </p:cNvPr>
          <p:cNvSpPr txBox="1"/>
          <p:nvPr/>
        </p:nvSpPr>
        <p:spPr>
          <a:xfrm>
            <a:off x="2289988" y="7455720"/>
            <a:ext cx="7937131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politieke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bezorgdheid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technologie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macht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overmoed</a:t>
            </a:r>
            <a:b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intrinsiek-ethische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bezorgdheid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: de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menselijke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natuur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?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4887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F20D6B5-77C7-EB3E-BD0D-7E5987814683}"/>
              </a:ext>
            </a:extLst>
          </p:cNvPr>
          <p:cNvSpPr txBox="1"/>
          <p:nvPr/>
        </p:nvSpPr>
        <p:spPr>
          <a:xfrm>
            <a:off x="4177248" y="728850"/>
            <a:ext cx="465031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menselijke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natuur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B19700-7C2D-EAD8-B926-B22D20ED070E}"/>
              </a:ext>
            </a:extLst>
          </p:cNvPr>
          <p:cNvSpPr/>
          <p:nvPr/>
        </p:nvSpPr>
        <p:spPr>
          <a:xfrm>
            <a:off x="3909700" y="3894689"/>
            <a:ext cx="2015413" cy="1884784"/>
          </a:xfrm>
          <a:prstGeom prst="ellipse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E41B7F-B2EE-E410-C355-B79AE248442A}"/>
              </a:ext>
            </a:extLst>
          </p:cNvPr>
          <p:cNvSpPr/>
          <p:nvPr/>
        </p:nvSpPr>
        <p:spPr>
          <a:xfrm>
            <a:off x="2678059" y="3577447"/>
            <a:ext cx="9255967" cy="5926987"/>
          </a:xfrm>
          <a:prstGeom prst="rect">
            <a:avLst/>
          </a:prstGeom>
          <a:noFill/>
          <a:ln w="285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432F28-3B14-06F1-1BC6-DECB6355F5F2}"/>
              </a:ext>
            </a:extLst>
          </p:cNvPr>
          <p:cNvCxnSpPr>
            <a:stCxn id="14" idx="6"/>
          </p:cNvCxnSpPr>
          <p:nvPr/>
        </p:nvCxnSpPr>
        <p:spPr>
          <a:xfrm flipV="1">
            <a:off x="5925113" y="4529171"/>
            <a:ext cx="1866122" cy="307910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D295CF9-77C6-6776-15D5-26D07EEF7A09}"/>
              </a:ext>
            </a:extLst>
          </p:cNvPr>
          <p:cNvSpPr/>
          <p:nvPr/>
        </p:nvSpPr>
        <p:spPr>
          <a:xfrm>
            <a:off x="6437260" y="5285974"/>
            <a:ext cx="2015413" cy="1884784"/>
          </a:xfrm>
          <a:prstGeom prst="ellipse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A2430F-CA1E-0FD3-3508-581D0EABF392}"/>
              </a:ext>
            </a:extLst>
          </p:cNvPr>
          <p:cNvCxnSpPr>
            <a:cxnSpLocks/>
          </p:cNvCxnSpPr>
          <p:nvPr/>
        </p:nvCxnSpPr>
        <p:spPr>
          <a:xfrm flipH="1">
            <a:off x="5749386" y="6966547"/>
            <a:ext cx="1012891" cy="1314592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F588185-C6D8-2A36-82D0-31E54750DD88}"/>
              </a:ext>
            </a:extLst>
          </p:cNvPr>
          <p:cNvSpPr txBox="1"/>
          <p:nvPr/>
        </p:nvSpPr>
        <p:spPr>
          <a:xfrm>
            <a:off x="6502400" y="7688941"/>
            <a:ext cx="188513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Vrije </a:t>
            </a:r>
            <a:r>
              <a:rPr kumimoji="0" lang="en-US" sz="2400" b="1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keuze</a:t>
            </a:r>
            <a:endParaRPr kumimoji="0" lang="en-US" sz="24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D3079F-2C14-FCB4-167B-603C9081C6BB}"/>
              </a:ext>
            </a:extLst>
          </p:cNvPr>
          <p:cNvSpPr txBox="1"/>
          <p:nvPr/>
        </p:nvSpPr>
        <p:spPr>
          <a:xfrm>
            <a:off x="2920655" y="2056472"/>
            <a:ext cx="937450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menselijke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natuur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=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objectieve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beperking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op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vrije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keuze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(wat we </a:t>
            </a:r>
            <a:r>
              <a:rPr kumimoji="0" lang="en-US" sz="2400" b="1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mogen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of </a:t>
            </a:r>
            <a:r>
              <a:rPr kumimoji="0" lang="en-US" sz="2400" b="1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zelfs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kunnen</a:t>
            </a: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kiezen</a:t>
            </a: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78516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DA837B-C16C-4A20-CCCD-9FE7D2CEE5C5}"/>
              </a:ext>
            </a:extLst>
          </p:cNvPr>
          <p:cNvSpPr txBox="1"/>
          <p:nvPr/>
        </p:nvSpPr>
        <p:spPr>
          <a:xfrm>
            <a:off x="2507456" y="4230469"/>
            <a:ext cx="8332788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E" sz="3600" b="0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Alle </a:t>
            </a:r>
            <a:r>
              <a:rPr lang="en-IE" sz="3600" b="0" i="0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mensen</a:t>
            </a:r>
            <a:r>
              <a:rPr lang="en-IE" sz="3600" b="0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IE" sz="3600" b="0" i="0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willen</a:t>
            </a:r>
            <a:r>
              <a:rPr lang="en-IE" sz="3600" b="0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van nature </a:t>
            </a:r>
            <a:r>
              <a:rPr lang="en-IE" sz="3600" b="0" i="0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weten</a:t>
            </a:r>
            <a:endParaRPr lang="en-US" sz="3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7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DA837B-C16C-4A20-CCCD-9FE7D2CEE5C5}"/>
              </a:ext>
            </a:extLst>
          </p:cNvPr>
          <p:cNvSpPr txBox="1"/>
          <p:nvPr/>
        </p:nvSpPr>
        <p:spPr>
          <a:xfrm>
            <a:off x="2944813" y="1876335"/>
            <a:ext cx="650557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E" sz="3600" b="0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Alle </a:t>
            </a:r>
            <a:r>
              <a:rPr lang="en-IE" sz="3600" b="0" i="0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mensen</a:t>
            </a:r>
            <a:r>
              <a:rPr lang="en-IE" sz="3600" b="0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IE" sz="3600" b="0" i="0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willen</a:t>
            </a:r>
            <a:r>
              <a:rPr lang="en-IE" sz="3600" b="0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van nature </a:t>
            </a:r>
            <a:r>
              <a:rPr lang="en-IE" sz="3600" b="0" i="0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weten</a:t>
            </a:r>
            <a:r>
              <a:rPr lang="en-IE" sz="3600" b="0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C74BF-95C7-3DBB-2AFE-630A3C7D3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6085292"/>
            <a:ext cx="2590800" cy="3383902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7D0BBB7-E919-39DB-537D-13FA465D8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483" y="6308317"/>
            <a:ext cx="7757221" cy="2897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2AAE37-349B-1DD2-070B-2718E7E65E0B}"/>
              </a:ext>
            </a:extLst>
          </p:cNvPr>
          <p:cNvSpPr txBox="1"/>
          <p:nvPr/>
        </p:nvSpPr>
        <p:spPr>
          <a:xfrm>
            <a:off x="3539673" y="4276993"/>
            <a:ext cx="6740977" cy="17851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We hebben een </a:t>
            </a:r>
            <a:r>
              <a:rPr kumimoji="0" lang="nl-NL" sz="2200" b="0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telos</a:t>
            </a:r>
            <a:r>
              <a:rPr kumimoji="0" lang="nl-NL" sz="22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: </a:t>
            </a:r>
            <a:r>
              <a:rPr kumimoji="0" lang="nl-NL" sz="22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een (natuurlijke) doeleind.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2200" i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2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Deze </a:t>
            </a:r>
            <a:r>
              <a:rPr kumimoji="0" lang="nl-NL" sz="2200" b="0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telos</a:t>
            </a:r>
            <a:r>
              <a:rPr kumimoji="0" lang="nl-NL" sz="22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 </a:t>
            </a:r>
            <a:r>
              <a:rPr kumimoji="0" lang="nl-NL" sz="22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ea typeface="+mn-ea"/>
                <a:cs typeface="+mn-cs"/>
                <a:sym typeface="Calibri"/>
              </a:rPr>
              <a:t>ligt in de “volledige ontplooiing” van onze “natuurlijke geschiktheden” met behulp van gewoontes</a:t>
            </a:r>
            <a:endParaRPr kumimoji="0" lang="nl-NL" sz="2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ea typeface="+mn-ea"/>
              <a:cs typeface="+mn-cs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6D2706-13EC-A047-E059-D23E1556BAA6}"/>
              </a:ext>
            </a:extLst>
          </p:cNvPr>
          <p:cNvSpPr txBox="1"/>
          <p:nvPr/>
        </p:nvSpPr>
        <p:spPr>
          <a:xfrm>
            <a:off x="2944813" y="3076664"/>
            <a:ext cx="6505574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E" sz="2400" b="0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(De </a:t>
            </a:r>
            <a:r>
              <a:rPr lang="en-IE" sz="2400" b="0" i="0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Metafysica</a:t>
            </a:r>
            <a:r>
              <a:rPr lang="en-IE" sz="2400" b="0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704492-4A76-A34F-05CE-F9FDB8AE9BA5}"/>
              </a:ext>
            </a:extLst>
          </p:cNvPr>
          <p:cNvSpPr txBox="1"/>
          <p:nvPr/>
        </p:nvSpPr>
        <p:spPr>
          <a:xfrm>
            <a:off x="9199498" y="9233232"/>
            <a:ext cx="341920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(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Ethica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Nicomachea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8405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C573A3-0693-8ADD-640E-0D9211440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98" y="963746"/>
            <a:ext cx="2828126" cy="2266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B3877C-1CD8-3425-F71B-E3C75FD59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37" y="330764"/>
            <a:ext cx="2201913" cy="3302870"/>
          </a:xfrm>
          <a:prstGeom prst="rect">
            <a:avLst/>
          </a:prstGeom>
        </p:spPr>
      </p:pic>
      <p:pic>
        <p:nvPicPr>
          <p:cNvPr id="8" name="Picture 7" descr="A picture containing outdoor, ground, leaf, dirt&#10;&#10;Description automatically generated">
            <a:extLst>
              <a:ext uri="{FF2B5EF4-FFF2-40B4-BE49-F238E27FC236}">
                <a16:creationId xmlns:a16="http://schemas.microsoft.com/office/drawing/2014/main" id="{7DA06E56-C454-43CB-9308-6A70E0E22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063" y="560233"/>
            <a:ext cx="3962400" cy="3073400"/>
          </a:xfrm>
          <a:prstGeom prst="rect">
            <a:avLst/>
          </a:prstGeom>
        </p:spPr>
      </p:pic>
      <p:pic>
        <p:nvPicPr>
          <p:cNvPr id="9" name="Picture 8" descr="A picture containing grass, tree, sky, outdoor&#10;&#10;Description automatically generated">
            <a:extLst>
              <a:ext uri="{FF2B5EF4-FFF2-40B4-BE49-F238E27FC236}">
                <a16:creationId xmlns:a16="http://schemas.microsoft.com/office/drawing/2014/main" id="{5EEA49FD-82E4-2AFF-119F-C8F2D65DF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5" y="4692669"/>
            <a:ext cx="2200460" cy="3661622"/>
          </a:xfrm>
          <a:prstGeom prst="rect">
            <a:avLst/>
          </a:prstGeom>
        </p:spPr>
      </p:pic>
      <p:pic>
        <p:nvPicPr>
          <p:cNvPr id="10" name="Picture 9" descr="A tree in a field&#10;&#10;Description automatically generated">
            <a:extLst>
              <a:ext uri="{FF2B5EF4-FFF2-40B4-BE49-F238E27FC236}">
                <a16:creationId xmlns:a16="http://schemas.microsoft.com/office/drawing/2014/main" id="{BC616BBD-415F-96D2-0173-4FCA03192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13" y="4493787"/>
            <a:ext cx="3989440" cy="3860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BB84F6-1352-F6D6-BCC0-B0EE8A68F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08" y="3787024"/>
            <a:ext cx="4977493" cy="36111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2CFFAF-A27F-1143-6F82-C6BDF44BA8F1}"/>
              </a:ext>
            </a:extLst>
          </p:cNvPr>
          <p:cNvSpPr txBox="1"/>
          <p:nvPr/>
        </p:nvSpPr>
        <p:spPr>
          <a:xfrm>
            <a:off x="7142844" y="7748997"/>
            <a:ext cx="105317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Goed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Waar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Mooi 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18486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0BFF1-8AB0-ACB5-8BC8-6ECCF25F1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83" y="2695690"/>
            <a:ext cx="3324667" cy="4981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39B477-39D4-7CEA-5CAB-221229122214}"/>
              </a:ext>
            </a:extLst>
          </p:cNvPr>
          <p:cNvSpPr txBox="1"/>
          <p:nvPr/>
        </p:nvSpPr>
        <p:spPr>
          <a:xfrm>
            <a:off x="3931893" y="681355"/>
            <a:ext cx="417582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Doctor Angelicus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DEB8E-CC96-BCB3-6CFF-ED8877F9AAE3}"/>
              </a:ext>
            </a:extLst>
          </p:cNvPr>
          <p:cNvSpPr txBox="1"/>
          <p:nvPr/>
        </p:nvSpPr>
        <p:spPr>
          <a:xfrm>
            <a:off x="5603563" y="2767446"/>
            <a:ext cx="6839449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Telos</a:t>
            </a: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ligt bij God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 natuur is </a:t>
            </a:r>
            <a:r>
              <a:rPr kumimoji="0" lang="nl-NL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geschapen.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b="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Ontwikkeling wordt </a:t>
            </a:r>
            <a:r>
              <a:rPr lang="nl-NL" b="0" i="1" dirty="0">
                <a:solidFill>
                  <a:schemeClr val="bg1"/>
                </a:solidFill>
                <a:latin typeface="Georgia" panose="02040502050405020303" pitchFamily="18" charset="0"/>
              </a:rPr>
              <a:t>eschatologie. </a:t>
            </a:r>
            <a:r>
              <a:rPr lang="nl-NL" b="0" dirty="0">
                <a:solidFill>
                  <a:schemeClr val="bg1"/>
                </a:solidFill>
                <a:latin typeface="Georgia" panose="02040502050405020303" pitchFamily="18" charset="0"/>
              </a:rPr>
              <a:t>Het eindigt niet bij </a:t>
            </a:r>
            <a:r>
              <a:rPr lang="nl-NL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megalopsychos</a:t>
            </a:r>
            <a:r>
              <a:rPr lang="nl-NL" b="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nl-NL" b="0" dirty="0">
                <a:solidFill>
                  <a:schemeClr val="bg1"/>
                </a:solidFill>
                <a:latin typeface="Georgia" panose="02040502050405020303" pitchFamily="18" charset="0"/>
              </a:rPr>
              <a:t>maar bij </a:t>
            </a:r>
            <a:r>
              <a:rPr lang="nl-NL" b="0" i="1" dirty="0">
                <a:solidFill>
                  <a:schemeClr val="bg1"/>
                </a:solidFill>
                <a:latin typeface="Georgia" panose="02040502050405020303" pitchFamily="18" charset="0"/>
              </a:rPr>
              <a:t>verlossing, </a:t>
            </a:r>
            <a:r>
              <a:rPr lang="nl-NL" b="0" dirty="0">
                <a:solidFill>
                  <a:schemeClr val="bg1"/>
                </a:solidFill>
                <a:latin typeface="Georgia" panose="02040502050405020303" pitchFamily="18" charset="0"/>
              </a:rPr>
              <a:t>bij </a:t>
            </a:r>
            <a:r>
              <a:rPr lang="nl-NL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visio</a:t>
            </a:r>
            <a:r>
              <a:rPr lang="nl-NL" b="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nl-NL" b="0" i="1" dirty="0" err="1">
                <a:solidFill>
                  <a:schemeClr val="bg1"/>
                </a:solidFill>
                <a:latin typeface="Georgia" panose="02040502050405020303" pitchFamily="18" charset="0"/>
              </a:rPr>
              <a:t>beatifica</a:t>
            </a:r>
            <a:r>
              <a:rPr lang="nl-NL" b="0" i="1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  <a:endParaRPr kumimoji="0" lang="nl-NL" sz="24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20120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39B477-39D4-7CEA-5CAB-221229122214}"/>
              </a:ext>
            </a:extLst>
          </p:cNvPr>
          <p:cNvSpPr txBox="1"/>
          <p:nvPr/>
        </p:nvSpPr>
        <p:spPr>
          <a:xfrm>
            <a:off x="2374583" y="681355"/>
            <a:ext cx="729045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Natuurlijke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selectie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en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Creatie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90FFB3-68C2-B39E-913E-A6EB70D37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303" y="7310866"/>
            <a:ext cx="3525475" cy="2021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F0EF59-C392-E2FB-F7CB-EF2595306F78}"/>
              </a:ext>
            </a:extLst>
          </p:cNvPr>
          <p:cNvSpPr txBox="1"/>
          <p:nvPr/>
        </p:nvSpPr>
        <p:spPr>
          <a:xfrm>
            <a:off x="896395" y="8446912"/>
            <a:ext cx="669093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Thomas Huxley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Samuel Wilberforce,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bisschop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Oxford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F54208-F27A-9FF9-28A7-E80099D02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81" y="1922974"/>
            <a:ext cx="1331420" cy="1804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053DCE-A339-9011-F55B-A2BD2F271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44" y="4313629"/>
            <a:ext cx="3443288" cy="188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1F581E-0BF7-7576-B6B8-83C2CB820650}"/>
              </a:ext>
            </a:extLst>
          </p:cNvPr>
          <p:cNvSpPr txBox="1"/>
          <p:nvPr/>
        </p:nvSpPr>
        <p:spPr>
          <a:xfrm>
            <a:off x="6950868" y="5404573"/>
            <a:ext cx="650497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https://</a:t>
            </a:r>
            <a:r>
              <a:rPr lang="en-US" sz="1200" dirty="0" err="1">
                <a:solidFill>
                  <a:schemeClr val="bg1"/>
                </a:solidFill>
                <a:latin typeface="Georgia" panose="02040502050405020303" pitchFamily="18" charset="0"/>
              </a:rPr>
              <a:t>www.darwinproject.ac.uk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/letter/DCP-LETT-7034.xml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CB9A7E-81E8-D34B-20F6-31921FD82A30}"/>
              </a:ext>
            </a:extLst>
          </p:cNvPr>
          <p:cNvSpPr txBox="1"/>
          <p:nvPr/>
        </p:nvSpPr>
        <p:spPr>
          <a:xfrm>
            <a:off x="4219949" y="3213152"/>
            <a:ext cx="848905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IE" sz="2000" b="0" dirty="0">
                <a:solidFill>
                  <a:schemeClr val="bg1"/>
                </a:solidFill>
                <a:latin typeface="Georgia" panose="02040502050405020303" pitchFamily="18" charset="0"/>
              </a:rPr>
              <a:t>My dear Darwin – (…) I used to be wretched under the weight of </a:t>
            </a:r>
            <a:r>
              <a:rPr lang="en-IE" sz="2000" b="0" dirty="0">
                <a:solidFill>
                  <a:srgbClr val="FFC000"/>
                </a:solidFill>
                <a:latin typeface="Georgia" panose="02040502050405020303" pitchFamily="18" charset="0"/>
              </a:rPr>
              <a:t>the old fashioned ‘arguments from design’,</a:t>
            </a:r>
            <a:r>
              <a:rPr lang="en-IE" sz="2000" b="0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IE" sz="2000" b="0" dirty="0">
                <a:solidFill>
                  <a:schemeClr val="bg1"/>
                </a:solidFill>
                <a:latin typeface="Georgia" panose="02040502050405020303" pitchFamily="18" charset="0"/>
              </a:rPr>
              <a:t>of which I felt though I was unable to prove to myself, the worthlessness. Consequently the appearance of your ‘Origin of Species’ formed a real crisis in my life; </a:t>
            </a:r>
            <a:r>
              <a:rPr lang="en-IE" sz="2000" b="0" dirty="0">
                <a:solidFill>
                  <a:srgbClr val="FFC000"/>
                </a:solidFill>
                <a:latin typeface="Georgia" panose="02040502050405020303" pitchFamily="18" charset="0"/>
              </a:rPr>
              <a:t>your book drove away the constraint of my old superstition as if it had been a nightmare and was the first to give me freedom of thought</a:t>
            </a:r>
            <a:r>
              <a:rPr lang="en-IE" sz="2000" b="0" dirty="0">
                <a:solidFill>
                  <a:schemeClr val="bg1"/>
                </a:solidFill>
                <a:latin typeface="Georgia" panose="02040502050405020303" pitchFamily="18" charset="0"/>
              </a:rPr>
              <a:t>. (…)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42060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EF30CD-D941-08C5-CBF9-04D0B6B572F4}"/>
              </a:ext>
            </a:extLst>
          </p:cNvPr>
          <p:cNvSpPr txBox="1"/>
          <p:nvPr/>
        </p:nvSpPr>
        <p:spPr>
          <a:xfrm>
            <a:off x="3244321" y="728850"/>
            <a:ext cx="651620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De </a:t>
            </a:r>
            <a:r>
              <a:rPr lang="en-US" sz="3200" dirty="0" err="1">
                <a:solidFill>
                  <a:schemeClr val="bg1"/>
                </a:solidFill>
                <a:latin typeface="Georgia" panose="02040502050405020303" pitchFamily="18" charset="0"/>
              </a:rPr>
              <a:t>menselijke</a:t>
            </a:r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eorgia" panose="02040502050405020303" pitchFamily="18" charset="0"/>
              </a:rPr>
              <a:t>natuur</a:t>
            </a:r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eorgia" panose="02040502050405020303" pitchFamily="18" charset="0"/>
              </a:rPr>
              <a:t>vandaag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D1884E-D7BB-4D43-D977-D63DBAF6305C}"/>
              </a:ext>
            </a:extLst>
          </p:cNvPr>
          <p:cNvSpPr txBox="1"/>
          <p:nvPr/>
        </p:nvSpPr>
        <p:spPr>
          <a:xfrm>
            <a:off x="1964153" y="2978844"/>
            <a:ext cx="9332737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Wordt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gezien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niet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-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wetenschappelijk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onderbouwd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Wordt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gezien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middel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tot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ontmenselijking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of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middel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tot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speciësisme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(Singer)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622E4-5654-F7F4-CB66-739214E36B32}"/>
              </a:ext>
            </a:extLst>
          </p:cNvPr>
          <p:cNvSpPr txBox="1"/>
          <p:nvPr/>
        </p:nvSpPr>
        <p:spPr>
          <a:xfrm>
            <a:off x="3255556" y="3641429"/>
            <a:ext cx="8631644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grote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menselijke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diversiteit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; 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Homo sapiens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ondergaat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evolutie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Onderscheid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tussen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H. 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sapiens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andere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dieren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zo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groot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als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ooit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gedacht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353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EF30CD-D941-08C5-CBF9-04D0B6B572F4}"/>
              </a:ext>
            </a:extLst>
          </p:cNvPr>
          <p:cNvSpPr txBox="1"/>
          <p:nvPr/>
        </p:nvSpPr>
        <p:spPr>
          <a:xfrm>
            <a:off x="2941329" y="728850"/>
            <a:ext cx="712214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Casus: </a:t>
            </a:r>
            <a:r>
              <a:rPr lang="en-US" sz="3200" dirty="0" err="1">
                <a:solidFill>
                  <a:schemeClr val="bg1"/>
                </a:solidFill>
                <a:latin typeface="Georgia" panose="02040502050405020303" pitchFamily="18" charset="0"/>
              </a:rPr>
              <a:t>reproductieve</a:t>
            </a:r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eorgia" panose="02040502050405020303" pitchFamily="18" charset="0"/>
              </a:rPr>
              <a:t>verbetering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84121-AA65-FE54-0D71-09A98C3C6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947" y="2154682"/>
            <a:ext cx="5745195" cy="3187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1E24C-E437-5111-BF43-0DE3B6446EC0}"/>
              </a:ext>
            </a:extLst>
          </p:cNvPr>
          <p:cNvSpPr txBox="1"/>
          <p:nvPr/>
        </p:nvSpPr>
        <p:spPr>
          <a:xfrm>
            <a:off x="7967416" y="8132325"/>
            <a:ext cx="407002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Wie is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tegen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is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41180-10E0-3EA9-99BD-5D7AE4627D3A}"/>
              </a:ext>
            </a:extLst>
          </p:cNvPr>
          <p:cNvSpPr txBox="1"/>
          <p:nvPr/>
        </p:nvSpPr>
        <p:spPr>
          <a:xfrm>
            <a:off x="7699714" y="2706055"/>
            <a:ext cx="433772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Reproductieve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verbetering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8" name="Picture 7" descr="A person holding a couple of babies&#10;&#10;Description automatically generated with medium confidence">
            <a:extLst>
              <a:ext uri="{FF2B5EF4-FFF2-40B4-BE49-F238E27FC236}">
                <a16:creationId xmlns:a16="http://schemas.microsoft.com/office/drawing/2014/main" id="{CDDFE80B-48A6-E12D-639F-9ABE2E49A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61" y="5882937"/>
            <a:ext cx="3040123" cy="34319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CC9FF0-A56D-5999-8907-E15EF285F27F}"/>
              </a:ext>
            </a:extLst>
          </p:cNvPr>
          <p:cNvSpPr txBox="1"/>
          <p:nvPr/>
        </p:nvSpPr>
        <p:spPr>
          <a:xfrm>
            <a:off x="6831080" y="6619289"/>
            <a:ext cx="283250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66-jarige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moeder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772B807-82C6-8387-6246-67B5D123C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35" y="2161285"/>
            <a:ext cx="1979938" cy="5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7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B8891D-B3CF-2519-9CCB-AF4E206035AA}"/>
              </a:ext>
            </a:extLst>
          </p:cNvPr>
          <p:cNvSpPr txBox="1"/>
          <p:nvPr/>
        </p:nvSpPr>
        <p:spPr>
          <a:xfrm>
            <a:off x="2997448" y="959330"/>
            <a:ext cx="700993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Wat is de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menselijke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natuur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1D93C-DE4F-97E9-C311-30FB61F4F433}"/>
              </a:ext>
            </a:extLst>
          </p:cNvPr>
          <p:cNvSpPr txBox="1"/>
          <p:nvPr/>
        </p:nvSpPr>
        <p:spPr>
          <a:xfrm>
            <a:off x="1122171" y="2956808"/>
            <a:ext cx="1118254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Direct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WO II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stonden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positiever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tegenover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menselijke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natuur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06F510D-C307-FDD1-03D2-09E9C3433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07" y="4221073"/>
            <a:ext cx="4082889" cy="1976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51C662-828F-3FBA-0C41-8DCF8056508C}"/>
              </a:ext>
            </a:extLst>
          </p:cNvPr>
          <p:cNvSpPr txBox="1"/>
          <p:nvPr/>
        </p:nvSpPr>
        <p:spPr>
          <a:xfrm>
            <a:off x="5937812" y="4234684"/>
            <a:ext cx="6123008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Concept van de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universele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rechten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de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was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gebaseerd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op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idee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dat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de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mensheid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eenheid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vormt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i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Er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zijn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dus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strikt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gescheiden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rassen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AD1D81-A2A0-2470-CAD9-C2C51AA13658}"/>
              </a:ext>
            </a:extLst>
          </p:cNvPr>
          <p:cNvSpPr txBox="1"/>
          <p:nvPr/>
        </p:nvSpPr>
        <p:spPr>
          <a:xfrm>
            <a:off x="2013995" y="7264963"/>
            <a:ext cx="866943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Nazi’s (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eugenetici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geloofden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in 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menselijke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natuur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 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was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maakbaar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het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ras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moest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verbeterd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worden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6577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B8891D-B3CF-2519-9CCB-AF4E206035AA}"/>
              </a:ext>
            </a:extLst>
          </p:cNvPr>
          <p:cNvSpPr txBox="1"/>
          <p:nvPr/>
        </p:nvSpPr>
        <p:spPr>
          <a:xfrm>
            <a:off x="2997448" y="959330"/>
            <a:ext cx="700993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Wat is de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menselijke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natuur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A48E13-1283-08D0-FD2A-904A8A080B43}"/>
              </a:ext>
            </a:extLst>
          </p:cNvPr>
          <p:cNvSpPr txBox="1"/>
          <p:nvPr/>
        </p:nvSpPr>
        <p:spPr>
          <a:xfrm>
            <a:off x="1316217" y="4243577"/>
            <a:ext cx="10580709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Sovjetten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hadden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technocratische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collectivistische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benadering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tot de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lvl="1" indent="0" algn="l"/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		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Historisch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materialisme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geen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“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geschapen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natuur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” </a:t>
            </a:r>
          </a:p>
          <a:p>
            <a:pPr lvl="1" indent="0" algn="l"/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		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A</a:t>
            </a: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theïstisch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&amp; anti-</a:t>
            </a: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religie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lvl="1" indent="0" algn="l"/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		W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ilden </a:t>
            </a: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traditionele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familie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ondergraven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3161E-BAAE-4E66-A530-7A5204CBF10E}"/>
              </a:ext>
            </a:extLst>
          </p:cNvPr>
          <p:cNvSpPr txBox="1"/>
          <p:nvPr/>
        </p:nvSpPr>
        <p:spPr>
          <a:xfrm>
            <a:off x="1122171" y="2956808"/>
            <a:ext cx="1118254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Direct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WO II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stonden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positiever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tegenover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menselijke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natuur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AE727DC-981B-3ADF-1C5A-126A09A88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087" y="7078967"/>
            <a:ext cx="3396285" cy="1524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5C853-6B1B-8326-83EF-2649F5C5DAE8}"/>
              </a:ext>
            </a:extLst>
          </p:cNvPr>
          <p:cNvSpPr txBox="1"/>
          <p:nvPr/>
        </p:nvSpPr>
        <p:spPr>
          <a:xfrm>
            <a:off x="3426107" y="7721750"/>
            <a:ext cx="504656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Het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individu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heeft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rechten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Staat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(het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collectief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heeft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rechten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0551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B8891D-B3CF-2519-9CCB-AF4E206035AA}"/>
              </a:ext>
            </a:extLst>
          </p:cNvPr>
          <p:cNvSpPr txBox="1"/>
          <p:nvPr/>
        </p:nvSpPr>
        <p:spPr>
          <a:xfrm>
            <a:off x="4249390" y="959330"/>
            <a:ext cx="450604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Evolutie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sindsdien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70F6C0-10E2-D257-E6AB-96F9681F5605}"/>
              </a:ext>
            </a:extLst>
          </p:cNvPr>
          <p:cNvSpPr txBox="1"/>
          <p:nvPr/>
        </p:nvSpPr>
        <p:spPr>
          <a:xfrm>
            <a:off x="1794076" y="2978844"/>
            <a:ext cx="10154864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Mij</a:t>
            </a:r>
            <a:r>
              <a:rPr lang="en-US" b="0" u="sng" dirty="0" err="1">
                <a:solidFill>
                  <a:schemeClr val="bg1"/>
                </a:solidFill>
                <a:latin typeface="Georgia" panose="02040502050405020303" pitchFamily="18" charset="0"/>
              </a:rPr>
              <a:t>lpalen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pharmaceutische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anticonceptiva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(1960); IVF (1978);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eerste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surrogaatzwangerschap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(1985); Human Genome Project (1990-ca. 2005)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u="sng" dirty="0" err="1">
                <a:solidFill>
                  <a:schemeClr val="bg1"/>
                </a:solidFill>
                <a:latin typeface="Georgia" panose="02040502050405020303" pitchFamily="18" charset="0"/>
              </a:rPr>
              <a:t>Bij</a:t>
            </a:r>
            <a:r>
              <a:rPr lang="en-US" b="0" u="sng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u="sng" dirty="0" err="1">
                <a:solidFill>
                  <a:schemeClr val="bg1"/>
                </a:solidFill>
                <a:latin typeface="Georgia" panose="02040502050405020303" pitchFamily="18" charset="0"/>
              </a:rPr>
              <a:t>elke</a:t>
            </a:r>
            <a:r>
              <a:rPr lang="en-US" b="0" u="sng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u="sng" dirty="0" err="1">
                <a:solidFill>
                  <a:schemeClr val="bg1"/>
                </a:solidFill>
                <a:latin typeface="Georgia" panose="02040502050405020303" pitchFamily="18" charset="0"/>
              </a:rPr>
              <a:t>mijlpaal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protest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uit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religieuze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hoek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(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vooral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de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Katholieke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Kerk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)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u="sng" dirty="0">
                <a:solidFill>
                  <a:schemeClr val="bg1"/>
                </a:solidFill>
                <a:latin typeface="Georgia" panose="02040502050405020303" pitchFamily="18" charset="0"/>
              </a:rPr>
              <a:t>Groot impact op </a:t>
            </a:r>
            <a:r>
              <a:rPr lang="en-US" b="0" u="sng" dirty="0" err="1">
                <a:solidFill>
                  <a:schemeClr val="bg1"/>
                </a:solidFill>
                <a:latin typeface="Georgia" panose="02040502050405020303" pitchFamily="18" charset="0"/>
              </a:rPr>
              <a:t>debat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presidentschap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van G.W. Bush 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  <a:sym typeface="Wingdings" pitchFamily="2" charset="2"/>
              </a:rPr>
              <a:t>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Verbod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op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stamcelonderzoek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(2001); “Beyond Therapy”,  President’s Council on Bioethics (2003)</a:t>
            </a:r>
            <a:endParaRPr kumimoji="0" lang="en-US" sz="24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6932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B8891D-B3CF-2519-9CCB-AF4E206035AA}"/>
              </a:ext>
            </a:extLst>
          </p:cNvPr>
          <p:cNvSpPr txBox="1"/>
          <p:nvPr/>
        </p:nvSpPr>
        <p:spPr>
          <a:xfrm>
            <a:off x="3431854" y="959330"/>
            <a:ext cx="614110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academische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debatten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81082-B785-8EBD-F472-658F029D7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627" y="2400885"/>
            <a:ext cx="2883935" cy="2307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D77ECD-EE72-19FB-C304-4B6CF8A01B93}"/>
              </a:ext>
            </a:extLst>
          </p:cNvPr>
          <p:cNvSpPr txBox="1"/>
          <p:nvPr/>
        </p:nvSpPr>
        <p:spPr>
          <a:xfrm>
            <a:off x="7195150" y="2306760"/>
            <a:ext cx="36074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Michael Sandel (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de auteurs)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C4DE6C-9385-EF3C-D366-E26B74978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438" y="3289768"/>
            <a:ext cx="2039039" cy="28365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986DDD-A9AA-2A09-D79B-DEE320865FD1}"/>
              </a:ext>
            </a:extLst>
          </p:cNvPr>
          <p:cNvSpPr txBox="1"/>
          <p:nvPr/>
        </p:nvSpPr>
        <p:spPr>
          <a:xfrm>
            <a:off x="5410354" y="5176288"/>
            <a:ext cx="427706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Leon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Kass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(de chairman van het rapport)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D4A0AFC-003C-8151-7A5D-79C874C80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00" y="2139171"/>
            <a:ext cx="2207662" cy="34151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27E427-4537-6752-C4A6-37A12D1443A1}"/>
              </a:ext>
            </a:extLst>
          </p:cNvPr>
          <p:cNvSpPr txBox="1"/>
          <p:nvPr/>
        </p:nvSpPr>
        <p:spPr>
          <a:xfrm>
            <a:off x="738539" y="6426742"/>
            <a:ext cx="10420874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Was conservatief </a:t>
            </a:r>
            <a:r>
              <a:rPr kumimoji="0" lang="nl-NL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Wingdings" pitchFamily="2" charset="2"/>
              </a:rPr>
              <a:t> </a:t>
            </a: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Wingdings" pitchFamily="2" charset="2"/>
              </a:rPr>
              <a:t>gaf materiaal om tegen te reageren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nl-NL" b="0" dirty="0">
              <a:solidFill>
                <a:schemeClr val="bg1"/>
              </a:solidFill>
              <a:latin typeface="Georgia" panose="02040502050405020303" pitchFamily="18" charset="0"/>
              <a:sym typeface="Wingdings" pitchFamily="2" charset="2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b="0" dirty="0">
                <a:solidFill>
                  <a:schemeClr val="bg1"/>
                </a:solidFill>
                <a:latin typeface="Georgia" panose="02040502050405020303" pitchFamily="18" charset="0"/>
                <a:sym typeface="Wingdings" pitchFamily="2" charset="2"/>
              </a:rPr>
              <a:t>Gebruikte concepten als “respect voor de menselijke natuur” of quasi-theologische termen als “appreciatie voor de gegevenheid”</a:t>
            </a:r>
            <a:r>
              <a:rPr kumimoji="0" lang="nl-NL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Wingdings" pitchFamily="2" charset="2"/>
              </a:rPr>
              <a:t> 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nl-NL" dirty="0">
              <a:solidFill>
                <a:schemeClr val="bg1"/>
              </a:solidFill>
              <a:latin typeface="Georgia" panose="02040502050405020303" pitchFamily="18" charset="0"/>
              <a:sym typeface="Wingdings" pitchFamily="2" charset="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1"/>
                </a:solidFill>
                <a:latin typeface="Georgia" panose="02040502050405020303" pitchFamily="18" charset="0"/>
              </a:rPr>
              <a:t>Pyrrische</a:t>
            </a:r>
            <a:r>
              <a:rPr lang="nl-NL" dirty="0">
                <a:solidFill>
                  <a:schemeClr val="bg1"/>
                </a:solidFill>
                <a:latin typeface="Georgia" panose="02040502050405020303" pitchFamily="18" charset="0"/>
              </a:rPr>
              <a:t> overwinning: </a:t>
            </a:r>
            <a:r>
              <a:rPr lang="nl-NL" b="0" dirty="0">
                <a:solidFill>
                  <a:schemeClr val="bg1"/>
                </a:solidFill>
                <a:latin typeface="Georgia" panose="02040502050405020303" pitchFamily="18" charset="0"/>
              </a:rPr>
              <a:t>sinds 2005/2010 zijn robuust-conservatieve  stemmen zo goed als afwezig (wel velen die dicht bij praktijk staan, en op voorzichtigheid aansturen) </a:t>
            </a:r>
            <a:endParaRPr kumimoji="0" lang="nl-NL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43344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B8891D-B3CF-2519-9CCB-AF4E206035AA}"/>
              </a:ext>
            </a:extLst>
          </p:cNvPr>
          <p:cNvSpPr txBox="1"/>
          <p:nvPr/>
        </p:nvSpPr>
        <p:spPr>
          <a:xfrm>
            <a:off x="3431854" y="959330"/>
            <a:ext cx="614110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 academische debatten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1D93C-DE4F-97E9-C311-30FB61F4F433}"/>
              </a:ext>
            </a:extLst>
          </p:cNvPr>
          <p:cNvSpPr txBox="1"/>
          <p:nvPr/>
        </p:nvSpPr>
        <p:spPr>
          <a:xfrm>
            <a:off x="1098313" y="2361147"/>
            <a:ext cx="1142932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Nieuwe golf (mijn indruk): </a:t>
            </a: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(1) Westerse landen (en zeker V.S.) hebben verder geseculariseerd in de laatste 10-15 jaar, (2) WOII en Koude Oorlog steeds meer een verre geheugen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09790-F15B-3797-D15C-A73C82FE2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54" y="6241252"/>
            <a:ext cx="2184720" cy="1558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47947E-D9E4-E5D1-E3EE-BD80A3D59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939" y="6357246"/>
            <a:ext cx="2762577" cy="1442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A1C7B9-8945-4991-EFA9-C2268E523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342" y="6219765"/>
            <a:ext cx="2372356" cy="1579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551103-CE29-0A01-4D25-73D295713C79}"/>
              </a:ext>
            </a:extLst>
          </p:cNvPr>
          <p:cNvSpPr txBox="1"/>
          <p:nvPr/>
        </p:nvSpPr>
        <p:spPr>
          <a:xfrm>
            <a:off x="913118" y="4401431"/>
            <a:ext cx="1142932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“De Homo sapiens doet het zeer slecht op vlak van </a:t>
            </a:r>
            <a:r>
              <a:rPr kumimoji="0" lang="nl-NL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inclusiviteit</a:t>
            </a: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en klimaatopwarming. En onze wereld wordt stilaan ingepalmd door schermen, machine-</a:t>
            </a:r>
            <a:r>
              <a:rPr kumimoji="0" lang="nl-NL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learning</a:t>
            </a: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algoritmes, en Big Data.”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DBA75-0A8A-0582-96F8-95AC902A4DCB}"/>
              </a:ext>
            </a:extLst>
          </p:cNvPr>
          <p:cNvSpPr txBox="1"/>
          <p:nvPr/>
        </p:nvSpPr>
        <p:spPr>
          <a:xfrm>
            <a:off x="1571472" y="8173680"/>
            <a:ext cx="1085036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1" i="0" u="sng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Respons</a:t>
            </a:r>
            <a:r>
              <a:rPr kumimoji="0" lang="nl-NL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we moeten onze cognitie (en vooral onze </a:t>
            </a:r>
            <a:r>
              <a:rPr kumimoji="0" lang="nl-NL" sz="2400" b="1" i="1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morele cognitie</a:t>
            </a:r>
            <a:r>
              <a:rPr lang="nl-NL" i="1">
                <a:solidFill>
                  <a:schemeClr val="bg1"/>
                </a:solidFill>
                <a:latin typeface="Georgia" panose="02040502050405020303" pitchFamily="18" charset="0"/>
              </a:rPr>
              <a:t>) </a:t>
            </a:r>
            <a:r>
              <a:rPr lang="nl-NL">
                <a:solidFill>
                  <a:schemeClr val="bg1"/>
                </a:solidFill>
                <a:latin typeface="Georgia" panose="02040502050405020303" pitchFamily="18" charset="0"/>
              </a:rPr>
              <a:t>dmv technologie verbeteren.</a:t>
            </a:r>
            <a:endParaRPr lang="nl-NL" b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r>
              <a:rPr lang="nl-NL" b="0">
                <a:solidFill>
                  <a:schemeClr val="bg1"/>
                </a:solidFill>
                <a:latin typeface="Georgia" panose="02040502050405020303" pitchFamily="18" charset="0"/>
              </a:rPr>
              <a:t>Sluimerend vanaf 2010; doorbraak vanaf Trump &amp; Deep Mind AlphaGo (2016) </a:t>
            </a:r>
            <a:endParaRPr kumimoji="0" lang="nl-NL" sz="24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08474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B8891D-B3CF-2519-9CCB-AF4E206035AA}"/>
              </a:ext>
            </a:extLst>
          </p:cNvPr>
          <p:cNvSpPr txBox="1"/>
          <p:nvPr/>
        </p:nvSpPr>
        <p:spPr>
          <a:xfrm>
            <a:off x="1991566" y="959330"/>
            <a:ext cx="90217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Waarheen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met de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menselijke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natuur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02975-2E29-D26D-29F9-4053045E9AAA}"/>
              </a:ext>
            </a:extLst>
          </p:cNvPr>
          <p:cNvSpPr txBox="1"/>
          <p:nvPr/>
        </p:nvSpPr>
        <p:spPr>
          <a:xfrm>
            <a:off x="1056753" y="2442349"/>
            <a:ext cx="10891293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Angstbeelden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Aldous Huxley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zijn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wat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naar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achtergrond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gegaan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</a:t>
            </a:r>
            <a:b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</a:b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(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beweging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tegen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menselijke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natuur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dezelfde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macht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invloed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eugenetica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Nazisme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of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Marxisme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.)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hebben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“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grote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ideaal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van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moeten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worden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 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MAAR:</a:t>
            </a:r>
            <a:b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</a:br>
            <a:b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</a:br>
            <a:b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</a:br>
            <a:b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</a:b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Grootste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urgentste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bron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verwarring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vandaag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gender. Is er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iets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“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natuurlijks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aan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vrouw-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zijn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 Man-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zijn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7010-B9B2-C154-A082-7058917F9A36}"/>
              </a:ext>
            </a:extLst>
          </p:cNvPr>
          <p:cNvSpPr txBox="1"/>
          <p:nvPr/>
        </p:nvSpPr>
        <p:spPr>
          <a:xfrm>
            <a:off x="2691654" y="5556925"/>
            <a:ext cx="10082212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menselijke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natuur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wordt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steeds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meer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gezien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als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onderdrukkend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concept (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onderdrukking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individuele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vrijheid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Degenen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die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geloven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dat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sommige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gedragingen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“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natuurlijk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”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zijn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worden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verdacht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van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seksistische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/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racistische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neigingen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11302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E92508-AD6C-5BDB-919E-80C215753E05}"/>
              </a:ext>
            </a:extLst>
          </p:cNvPr>
          <p:cNvSpPr txBox="1"/>
          <p:nvPr/>
        </p:nvSpPr>
        <p:spPr>
          <a:xfrm>
            <a:off x="3379772" y="959330"/>
            <a:ext cx="62453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Wetenschap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en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de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Natuur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386B3-0EAE-C051-A784-6791A66FF4D8}"/>
              </a:ext>
            </a:extLst>
          </p:cNvPr>
          <p:cNvSpPr txBox="1"/>
          <p:nvPr/>
        </p:nvSpPr>
        <p:spPr>
          <a:xfrm>
            <a:off x="744011" y="2782413"/>
            <a:ext cx="1151677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Hoe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leren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over de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mens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hoe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beter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we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begrijpen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hoe we in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elkaar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zitten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569E1-EA2A-C404-3003-D5433F26CB16}"/>
              </a:ext>
            </a:extLst>
          </p:cNvPr>
          <p:cNvSpPr txBox="1"/>
          <p:nvPr/>
        </p:nvSpPr>
        <p:spPr>
          <a:xfrm>
            <a:off x="4133850" y="5263219"/>
            <a:ext cx="784860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David Reimer (1965 – 2004):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gefaalde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besnijdenis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werd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er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beslist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zijn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geslacht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aan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passen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(maar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niet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zijn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tweelingsbroer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ideale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onderzoekscasus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!)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Geduwd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door John Money,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seksuoloog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Was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totale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fiasco.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4CAE57-DAE7-1D70-EBE9-668EECCEEF66}"/>
              </a:ext>
            </a:extLst>
          </p:cNvPr>
          <p:cNvSpPr txBox="1"/>
          <p:nvPr/>
        </p:nvSpPr>
        <p:spPr>
          <a:xfrm>
            <a:off x="-1656869" y="4254419"/>
            <a:ext cx="1151677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leren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meer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over wat NIET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werkt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85423-31AB-98B6-5F86-9FC148C4FE6A}"/>
              </a:ext>
            </a:extLst>
          </p:cNvPr>
          <p:cNvSpPr txBox="1"/>
          <p:nvPr/>
        </p:nvSpPr>
        <p:spPr>
          <a:xfrm>
            <a:off x="1118661" y="7572014"/>
            <a:ext cx="1151677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Maar de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verleiding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om de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zaken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naar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onze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hand (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proberen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)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zetten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wordt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wel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steeds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groter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02929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E92508-AD6C-5BDB-919E-80C215753E05}"/>
              </a:ext>
            </a:extLst>
          </p:cNvPr>
          <p:cNvSpPr txBox="1"/>
          <p:nvPr/>
        </p:nvSpPr>
        <p:spPr>
          <a:xfrm>
            <a:off x="3379769" y="959330"/>
            <a:ext cx="624529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Wetenschap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en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de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Natuur</a:t>
            </a:r>
            <a:endParaRPr lang="en-US" sz="3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83914-5D0B-6794-D4AA-79902623116C}"/>
              </a:ext>
            </a:extLst>
          </p:cNvPr>
          <p:cNvSpPr txBox="1"/>
          <p:nvPr/>
        </p:nvSpPr>
        <p:spPr>
          <a:xfrm>
            <a:off x="1210900" y="3537972"/>
            <a:ext cx="11105766" cy="2677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Naturam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expelles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furca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tamen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usque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rgbClr val="FFC000"/>
                </a:solidFill>
                <a:latin typeface="Georgia" panose="02040502050405020303" pitchFamily="18" charset="0"/>
              </a:rPr>
              <a:t>recurret</a:t>
            </a:r>
            <a:r>
              <a:rPr lang="en-US" b="0" dirty="0">
                <a:solidFill>
                  <a:srgbClr val="FFC000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– (Horatius;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Epistulae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I. x. 24)</a:t>
            </a:r>
          </a:p>
          <a:p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Men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kan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de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natuur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verdrijven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met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hooivork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maar ze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blijft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terugkomen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942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0688C3-E4BC-1983-A519-BF7207BA5D97}"/>
              </a:ext>
            </a:extLst>
          </p:cNvPr>
          <p:cNvSpPr txBox="1"/>
          <p:nvPr/>
        </p:nvSpPr>
        <p:spPr>
          <a:xfrm>
            <a:off x="5103198" y="4548505"/>
            <a:ext cx="226504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Bedankt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10255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EF30CD-D941-08C5-CBF9-04D0B6B572F4}"/>
              </a:ext>
            </a:extLst>
          </p:cNvPr>
          <p:cNvSpPr txBox="1"/>
          <p:nvPr/>
        </p:nvSpPr>
        <p:spPr>
          <a:xfrm>
            <a:off x="2941329" y="728850"/>
            <a:ext cx="712214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Casus: </a:t>
            </a:r>
            <a:r>
              <a:rPr lang="en-US" sz="3200" dirty="0" err="1">
                <a:solidFill>
                  <a:schemeClr val="bg1"/>
                </a:solidFill>
                <a:latin typeface="Georgia" panose="02040502050405020303" pitchFamily="18" charset="0"/>
              </a:rPr>
              <a:t>reproductieve</a:t>
            </a:r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Georgia" panose="02040502050405020303" pitchFamily="18" charset="0"/>
              </a:rPr>
              <a:t>verbetering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84121-AA65-FE54-0D71-09A98C3C6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948" y="2154683"/>
            <a:ext cx="4337728" cy="2406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1E24C-E437-5111-BF43-0DE3B6446EC0}"/>
              </a:ext>
            </a:extLst>
          </p:cNvPr>
          <p:cNvSpPr txBox="1"/>
          <p:nvPr/>
        </p:nvSpPr>
        <p:spPr>
          <a:xfrm>
            <a:off x="7967416" y="4000136"/>
            <a:ext cx="407002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Wie is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tegen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,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is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voor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41180-10E0-3EA9-99BD-5D7AE4627D3A}"/>
              </a:ext>
            </a:extLst>
          </p:cNvPr>
          <p:cNvSpPr txBox="1"/>
          <p:nvPr/>
        </p:nvSpPr>
        <p:spPr>
          <a:xfrm>
            <a:off x="7699714" y="2706055"/>
            <a:ext cx="433772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Reproductieve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verbetering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62994-EDE1-5BAB-2198-16F95D58C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9" y="6558423"/>
            <a:ext cx="3029339" cy="1704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32FA30-218F-7EF1-F57E-D6C78A7D4EF3}"/>
              </a:ext>
            </a:extLst>
          </p:cNvPr>
          <p:cNvSpPr txBox="1"/>
          <p:nvPr/>
        </p:nvSpPr>
        <p:spPr>
          <a:xfrm>
            <a:off x="5181483" y="5598171"/>
            <a:ext cx="7511369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(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Zwangere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transmannen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al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realiteit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.)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u="sng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Maar </a:t>
            </a:r>
            <a:r>
              <a:rPr kumimoji="0" lang="en-US" sz="2400" b="1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zwangere</a:t>
            </a:r>
            <a:r>
              <a:rPr kumimoji="0" lang="en-US" sz="2400" b="1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cis-gender </a:t>
            </a:r>
            <a:r>
              <a:rPr kumimoji="0" lang="en-US" sz="2400" b="1" i="0" u="sng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mannen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Baarmoeder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transplantatie</a:t>
            </a: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Hormoonregime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;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immuniteit-onderdrukkende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drugs</a:t>
            </a: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IVF</a:t>
            </a: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Verwijdering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baarmoeder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achteraf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F9B3D78-9B81-92DC-396D-EA3806318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97" y="2175766"/>
            <a:ext cx="1471801" cy="44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19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EF30CD-D941-08C5-CBF9-04D0B6B572F4}"/>
              </a:ext>
            </a:extLst>
          </p:cNvPr>
          <p:cNvSpPr txBox="1"/>
          <p:nvPr/>
        </p:nvSpPr>
        <p:spPr>
          <a:xfrm>
            <a:off x="3705966" y="728850"/>
            <a:ext cx="559287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Even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verder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speculeren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….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351EBF15-B6DA-5D6E-7ADB-B63C93704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363" y="1644839"/>
            <a:ext cx="6326515" cy="58009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A884F4-DF68-1555-7875-CA72100956B0}"/>
              </a:ext>
            </a:extLst>
          </p:cNvPr>
          <p:cNvSpPr txBox="1"/>
          <p:nvPr/>
        </p:nvSpPr>
        <p:spPr>
          <a:xfrm>
            <a:off x="2003899" y="7739491"/>
            <a:ext cx="9436045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“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Moederschapsboete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” :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dé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blijvende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oorzaak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de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genderloonkloof</a:t>
            </a:r>
            <a:endParaRPr kumimoji="0" lang="en-US" sz="24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i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Mannelijke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zwangerschap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zou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i="1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revolutionair</a:t>
            </a:r>
            <a:r>
              <a:rPr kumimoji="0" lang="en-US" sz="24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zijn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i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Zouden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mannen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dat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willen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Zouden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vrouwen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dat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willen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?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73536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50647-0FE3-BEE2-2EA4-14BE40FE3CE0}"/>
              </a:ext>
            </a:extLst>
          </p:cNvPr>
          <p:cNvSpPr txBox="1"/>
          <p:nvPr/>
        </p:nvSpPr>
        <p:spPr>
          <a:xfrm>
            <a:off x="5166043" y="828701"/>
            <a:ext cx="23948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Overzicht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5EEAE-8000-879C-873D-74E9F0C315C1}"/>
              </a:ext>
            </a:extLst>
          </p:cNvPr>
          <p:cNvSpPr txBox="1"/>
          <p:nvPr/>
        </p:nvSpPr>
        <p:spPr>
          <a:xfrm>
            <a:off x="1527462" y="2260778"/>
            <a:ext cx="10473398" cy="4165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Doel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voorbijgaan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aan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zwart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-wit “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voor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of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tegen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?”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debatten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  <a:b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</a:b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1. De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echte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kwestie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gaat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over </a:t>
            </a:r>
            <a:r>
              <a:rPr lang="en-US" b="0" i="1" dirty="0">
                <a:solidFill>
                  <a:srgbClr val="FFC000"/>
                </a:solidFill>
                <a:latin typeface="Georgia" panose="02040502050405020303" pitchFamily="18" charset="0"/>
              </a:rPr>
              <a:t>HOE</a:t>
            </a:r>
            <a:r>
              <a:rPr lang="en-US" b="0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men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moet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omgaan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met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een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nieuwe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verbeteringstechnologie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–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niet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of men die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technologie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moet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weren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Autonomie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dominant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maar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problematisch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principe</a:t>
            </a:r>
            <a:b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3.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Discussie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van twee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soorten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bezorgdheid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D523C7-676C-ECB9-D2E0-50C6D7F4C98F}"/>
              </a:ext>
            </a:extLst>
          </p:cNvPr>
          <p:cNvSpPr txBox="1"/>
          <p:nvPr/>
        </p:nvSpPr>
        <p:spPr>
          <a:xfrm>
            <a:off x="2394920" y="6892657"/>
            <a:ext cx="7937131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politieke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bezorgdheid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technologie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macht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overmoed</a:t>
            </a:r>
            <a:b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b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intrinsiek-ethische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bezorgdheid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: de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menselijke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Georgia" panose="02040502050405020303" pitchFamily="18" charset="0"/>
              </a:rPr>
              <a:t>natuur</a:t>
            </a:r>
            <a:r>
              <a:rPr lang="en-US" b="0" dirty="0">
                <a:solidFill>
                  <a:schemeClr val="bg1"/>
                </a:solidFill>
                <a:latin typeface="Georgia" panose="02040502050405020303" pitchFamily="18" charset="0"/>
              </a:rPr>
              <a:t>?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97793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91">
        <p159:morph option="byObject"/>
      </p:transition>
    </mc:Choice>
    <mc:Fallback xmlns="">
      <p:transition spd="slow" advTm="791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15543</TotalTime>
  <Words>4302</Words>
  <Application>Microsoft Macintosh PowerPoint</Application>
  <PresentationFormat>Custom</PresentationFormat>
  <Paragraphs>679</Paragraphs>
  <Slides>68</Slides>
  <Notes>68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Georgia</vt:lpstr>
      <vt:lpstr>Helvetica Light</vt:lpstr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When Ethics Becomes Necessary for the  Philosophy of Science </dc:title>
  <dc:creator>Hugh Desmond</dc:creator>
  <cp:lastModifiedBy>Hugh Desmond</cp:lastModifiedBy>
  <cp:revision>7758</cp:revision>
  <dcterms:created xsi:type="dcterms:W3CDTF">2019-11-20T11:50:44Z</dcterms:created>
  <dcterms:modified xsi:type="dcterms:W3CDTF">2022-08-24T10:16:37Z</dcterms:modified>
</cp:coreProperties>
</file>